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30"/>
  </p:notesMasterIdLst>
  <p:sldIdLst>
    <p:sldId id="316" r:id="rId2"/>
    <p:sldId id="461" r:id="rId3"/>
    <p:sldId id="430" r:id="rId4"/>
    <p:sldId id="438" r:id="rId5"/>
    <p:sldId id="446" r:id="rId6"/>
    <p:sldId id="462" r:id="rId7"/>
    <p:sldId id="463" r:id="rId8"/>
    <p:sldId id="441" r:id="rId9"/>
    <p:sldId id="452" r:id="rId10"/>
    <p:sldId id="447" r:id="rId11"/>
    <p:sldId id="448" r:id="rId12"/>
    <p:sldId id="464" r:id="rId13"/>
    <p:sldId id="460" r:id="rId14"/>
    <p:sldId id="468" r:id="rId15"/>
    <p:sldId id="470" r:id="rId16"/>
    <p:sldId id="469" r:id="rId17"/>
    <p:sldId id="451" r:id="rId18"/>
    <p:sldId id="471" r:id="rId19"/>
    <p:sldId id="472" r:id="rId20"/>
    <p:sldId id="453" r:id="rId21"/>
    <p:sldId id="454" r:id="rId22"/>
    <p:sldId id="455" r:id="rId23"/>
    <p:sldId id="456" r:id="rId24"/>
    <p:sldId id="465" r:id="rId25"/>
    <p:sldId id="466" r:id="rId26"/>
    <p:sldId id="467" r:id="rId27"/>
    <p:sldId id="449" r:id="rId28"/>
    <p:sldId id="420" r:id="rId2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4C15"/>
    <a:srgbClr val="035F76"/>
    <a:srgbClr val="786A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64845" autoAdjust="0"/>
  </p:normalViewPr>
  <p:slideViewPr>
    <p:cSldViewPr>
      <p:cViewPr varScale="1">
        <p:scale>
          <a:sx n="56" d="100"/>
          <a:sy n="56" d="100"/>
        </p:scale>
        <p:origin x="1411"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F8B9AF-ACE9-7543-81C6-5205469D0B5A}"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0D35E1C6-E205-E549-B087-96250C763AA3}">
      <dgm:prSet phldrT="[Text]" custT="1"/>
      <dgm:spPr/>
      <dgm:t>
        <a:bodyPr/>
        <a:lstStyle/>
        <a:p>
          <a:r>
            <a:rPr lang="en-US" sz="1800" dirty="0">
              <a:latin typeface="Franklin Gothic Book"/>
              <a:cs typeface="Franklin Gothic Book"/>
            </a:rPr>
            <a:t>Populations do not participate</a:t>
          </a:r>
        </a:p>
      </dgm:t>
    </dgm:pt>
    <dgm:pt modelId="{55B41C82-4E9A-CE4D-9455-6BED4806606E}" type="parTrans" cxnId="{EA56B8E3-1BB1-7044-A957-78D179FBC712}">
      <dgm:prSet/>
      <dgm:spPr/>
      <dgm:t>
        <a:bodyPr/>
        <a:lstStyle/>
        <a:p>
          <a:endParaRPr lang="en-US"/>
        </a:p>
      </dgm:t>
    </dgm:pt>
    <dgm:pt modelId="{4014D21D-DF87-254A-B0C1-F245590422AF}" type="sibTrans" cxnId="{EA56B8E3-1BB1-7044-A957-78D179FBC712}">
      <dgm:prSet/>
      <dgm:spPr>
        <a:solidFill>
          <a:srgbClr val="035F76"/>
        </a:solidFill>
      </dgm:spPr>
      <dgm:t>
        <a:bodyPr/>
        <a:lstStyle/>
        <a:p>
          <a:endParaRPr lang="en-US" sz="1800">
            <a:latin typeface="Franklin Gothic Book"/>
            <a:cs typeface="Franklin Gothic Book"/>
          </a:endParaRPr>
        </a:p>
      </dgm:t>
    </dgm:pt>
    <dgm:pt modelId="{3A166D4B-5251-364B-9496-8F06663EC419}">
      <dgm:prSet phldrT="[Text]" custT="1"/>
      <dgm:spPr/>
      <dgm:t>
        <a:bodyPr/>
        <a:lstStyle/>
        <a:p>
          <a:r>
            <a:rPr lang="en-US" sz="1800" dirty="0">
              <a:latin typeface="Franklin Gothic Book"/>
              <a:cs typeface="Franklin Gothic Book"/>
            </a:rPr>
            <a:t>Government does not respond to the needs of these populations</a:t>
          </a:r>
        </a:p>
      </dgm:t>
    </dgm:pt>
    <dgm:pt modelId="{1C00BBA8-0DA4-0F4A-90AF-1CC7C651BDE5}" type="parTrans" cxnId="{7621C215-4166-BE4D-A564-4E1F6136AFE8}">
      <dgm:prSet/>
      <dgm:spPr/>
      <dgm:t>
        <a:bodyPr/>
        <a:lstStyle/>
        <a:p>
          <a:endParaRPr lang="en-US"/>
        </a:p>
      </dgm:t>
    </dgm:pt>
    <dgm:pt modelId="{5F0A5519-0BFF-534B-80BE-3EEB75C9DC0C}" type="sibTrans" cxnId="{7621C215-4166-BE4D-A564-4E1F6136AFE8}">
      <dgm:prSet/>
      <dgm:spPr>
        <a:solidFill>
          <a:srgbClr val="035F76"/>
        </a:solidFill>
      </dgm:spPr>
      <dgm:t>
        <a:bodyPr/>
        <a:lstStyle/>
        <a:p>
          <a:endParaRPr lang="en-US" sz="1800">
            <a:latin typeface="Franklin Gothic Book"/>
            <a:cs typeface="Franklin Gothic Book"/>
          </a:endParaRPr>
        </a:p>
      </dgm:t>
    </dgm:pt>
    <dgm:pt modelId="{07C7CE5F-CE33-C549-B98D-9A40D311ACF2}">
      <dgm:prSet phldrT="[Text]" custT="1"/>
      <dgm:spPr/>
      <dgm:t>
        <a:bodyPr/>
        <a:lstStyle/>
        <a:p>
          <a:r>
            <a:rPr lang="en-US" sz="1800" dirty="0">
              <a:latin typeface="Franklin Gothic Book"/>
              <a:cs typeface="Franklin Gothic Book"/>
            </a:rPr>
            <a:t>Services are not provided</a:t>
          </a:r>
        </a:p>
      </dgm:t>
    </dgm:pt>
    <dgm:pt modelId="{BE4C8AE3-38B5-484C-8BA5-72C6023A8ADE}" type="parTrans" cxnId="{F1B17640-F99B-704A-84BE-EFB9998FEFB8}">
      <dgm:prSet/>
      <dgm:spPr/>
      <dgm:t>
        <a:bodyPr/>
        <a:lstStyle/>
        <a:p>
          <a:endParaRPr lang="en-US"/>
        </a:p>
      </dgm:t>
    </dgm:pt>
    <dgm:pt modelId="{C1D2AA1D-672F-B74F-ACEA-7B04E931B837}" type="sibTrans" cxnId="{F1B17640-F99B-704A-84BE-EFB9998FEFB8}">
      <dgm:prSet/>
      <dgm:spPr>
        <a:solidFill>
          <a:srgbClr val="035F76"/>
        </a:solidFill>
      </dgm:spPr>
      <dgm:t>
        <a:bodyPr/>
        <a:lstStyle/>
        <a:p>
          <a:endParaRPr lang="en-US" sz="1800">
            <a:latin typeface="Franklin Gothic Book"/>
            <a:cs typeface="Franklin Gothic Book"/>
          </a:endParaRPr>
        </a:p>
      </dgm:t>
    </dgm:pt>
    <dgm:pt modelId="{29535608-1055-B047-BE36-CD91F22B7A96}">
      <dgm:prSet phldrT="[Text]" custT="1"/>
      <dgm:spPr/>
      <dgm:t>
        <a:bodyPr/>
        <a:lstStyle/>
        <a:p>
          <a:r>
            <a:rPr lang="en-US" sz="1800" dirty="0">
              <a:latin typeface="Franklin Gothic Book"/>
              <a:cs typeface="Franklin Gothic Book"/>
            </a:rPr>
            <a:t>Populations (especially young, low-income, and minority Americans) feel disenfranchised</a:t>
          </a:r>
        </a:p>
      </dgm:t>
    </dgm:pt>
    <dgm:pt modelId="{26A2914B-4859-6C4B-BB97-B6778CD6D072}" type="parTrans" cxnId="{35BB2C0F-F87F-674B-89D2-07F12E76ACD9}">
      <dgm:prSet/>
      <dgm:spPr/>
      <dgm:t>
        <a:bodyPr/>
        <a:lstStyle/>
        <a:p>
          <a:endParaRPr lang="en-US"/>
        </a:p>
      </dgm:t>
    </dgm:pt>
    <dgm:pt modelId="{59532516-6973-2646-9762-E1D8ACF6FC1B}" type="sibTrans" cxnId="{35BB2C0F-F87F-674B-89D2-07F12E76ACD9}">
      <dgm:prSet/>
      <dgm:spPr>
        <a:solidFill>
          <a:srgbClr val="035F76"/>
        </a:solidFill>
      </dgm:spPr>
      <dgm:t>
        <a:bodyPr/>
        <a:lstStyle/>
        <a:p>
          <a:endParaRPr lang="en-US" sz="1800">
            <a:latin typeface="Franklin Gothic Book"/>
            <a:cs typeface="Franklin Gothic Book"/>
          </a:endParaRPr>
        </a:p>
      </dgm:t>
    </dgm:pt>
    <dgm:pt modelId="{AAB84F2B-6F22-2042-81C0-BE25409F8640}" type="pres">
      <dgm:prSet presAssocID="{00F8B9AF-ACE9-7543-81C6-5205469D0B5A}" presName="cycle" presStyleCnt="0">
        <dgm:presLayoutVars>
          <dgm:dir/>
          <dgm:resizeHandles val="exact"/>
        </dgm:presLayoutVars>
      </dgm:prSet>
      <dgm:spPr/>
    </dgm:pt>
    <dgm:pt modelId="{4CE7A75F-B770-F745-AC56-B1D81C899FC4}" type="pres">
      <dgm:prSet presAssocID="{0D35E1C6-E205-E549-B087-96250C763AA3}" presName="dummy" presStyleCnt="0"/>
      <dgm:spPr/>
    </dgm:pt>
    <dgm:pt modelId="{1CAD21AB-123F-1443-9ADB-F9B56D697ECC}" type="pres">
      <dgm:prSet presAssocID="{0D35E1C6-E205-E549-B087-96250C763AA3}" presName="node" presStyleLbl="revTx" presStyleIdx="0" presStyleCnt="4">
        <dgm:presLayoutVars>
          <dgm:bulletEnabled val="1"/>
        </dgm:presLayoutVars>
      </dgm:prSet>
      <dgm:spPr/>
    </dgm:pt>
    <dgm:pt modelId="{5266EB58-09A0-2542-AEF2-6746D8719BF9}" type="pres">
      <dgm:prSet presAssocID="{4014D21D-DF87-254A-B0C1-F245590422AF}" presName="sibTrans" presStyleLbl="node1" presStyleIdx="0" presStyleCnt="4"/>
      <dgm:spPr/>
    </dgm:pt>
    <dgm:pt modelId="{26F6ADF2-450A-4344-9CE5-99E2E72809F0}" type="pres">
      <dgm:prSet presAssocID="{3A166D4B-5251-364B-9496-8F06663EC419}" presName="dummy" presStyleCnt="0"/>
      <dgm:spPr/>
    </dgm:pt>
    <dgm:pt modelId="{10B4B70E-79D5-1D41-8A9D-B546DB84D45A}" type="pres">
      <dgm:prSet presAssocID="{3A166D4B-5251-364B-9496-8F06663EC419}" presName="node" presStyleLbl="revTx" presStyleIdx="1" presStyleCnt="4" custScaleX="119607">
        <dgm:presLayoutVars>
          <dgm:bulletEnabled val="1"/>
        </dgm:presLayoutVars>
      </dgm:prSet>
      <dgm:spPr/>
    </dgm:pt>
    <dgm:pt modelId="{4D3C86A9-A678-2944-9DBF-FFB6A7568274}" type="pres">
      <dgm:prSet presAssocID="{5F0A5519-0BFF-534B-80BE-3EEB75C9DC0C}" presName="sibTrans" presStyleLbl="node1" presStyleIdx="1" presStyleCnt="4"/>
      <dgm:spPr/>
    </dgm:pt>
    <dgm:pt modelId="{24D5AE88-9DC6-A84D-BB20-90643D232023}" type="pres">
      <dgm:prSet presAssocID="{07C7CE5F-CE33-C549-B98D-9A40D311ACF2}" presName="dummy" presStyleCnt="0"/>
      <dgm:spPr/>
    </dgm:pt>
    <dgm:pt modelId="{BE7AA33F-91DC-2B47-A6C3-12D42DBECDA2}" type="pres">
      <dgm:prSet presAssocID="{07C7CE5F-CE33-C549-B98D-9A40D311ACF2}" presName="node" presStyleLbl="revTx" presStyleIdx="2" presStyleCnt="4">
        <dgm:presLayoutVars>
          <dgm:bulletEnabled val="1"/>
        </dgm:presLayoutVars>
      </dgm:prSet>
      <dgm:spPr/>
    </dgm:pt>
    <dgm:pt modelId="{9CBAD5E3-00A8-5949-8531-C26777802927}" type="pres">
      <dgm:prSet presAssocID="{C1D2AA1D-672F-B74F-ACEA-7B04E931B837}" presName="sibTrans" presStyleLbl="node1" presStyleIdx="2" presStyleCnt="4"/>
      <dgm:spPr/>
    </dgm:pt>
    <dgm:pt modelId="{3D602569-747C-5A47-AA4A-9EFE1778C301}" type="pres">
      <dgm:prSet presAssocID="{29535608-1055-B047-BE36-CD91F22B7A96}" presName="dummy" presStyleCnt="0"/>
      <dgm:spPr/>
    </dgm:pt>
    <dgm:pt modelId="{8C2E3558-F2F6-154E-B98A-0A56E8FEC21F}" type="pres">
      <dgm:prSet presAssocID="{29535608-1055-B047-BE36-CD91F22B7A96}" presName="node" presStyleLbl="revTx" presStyleIdx="3" presStyleCnt="4" custScaleX="126788">
        <dgm:presLayoutVars>
          <dgm:bulletEnabled val="1"/>
        </dgm:presLayoutVars>
      </dgm:prSet>
      <dgm:spPr/>
    </dgm:pt>
    <dgm:pt modelId="{C2043F4F-2269-784B-B434-397BA47AC123}" type="pres">
      <dgm:prSet presAssocID="{59532516-6973-2646-9762-E1D8ACF6FC1B}" presName="sibTrans" presStyleLbl="node1" presStyleIdx="3" presStyleCnt="4"/>
      <dgm:spPr/>
    </dgm:pt>
  </dgm:ptLst>
  <dgm:cxnLst>
    <dgm:cxn modelId="{68AE840D-CF40-8049-9A32-21CFF268BDE6}" type="presOf" srcId="{C1D2AA1D-672F-B74F-ACEA-7B04E931B837}" destId="{9CBAD5E3-00A8-5949-8531-C26777802927}" srcOrd="0" destOrd="0" presId="urn:microsoft.com/office/officeart/2005/8/layout/cycle1"/>
    <dgm:cxn modelId="{35BB2C0F-F87F-674B-89D2-07F12E76ACD9}" srcId="{00F8B9AF-ACE9-7543-81C6-5205469D0B5A}" destId="{29535608-1055-B047-BE36-CD91F22B7A96}" srcOrd="3" destOrd="0" parTransId="{26A2914B-4859-6C4B-BB97-B6778CD6D072}" sibTransId="{59532516-6973-2646-9762-E1D8ACF6FC1B}"/>
    <dgm:cxn modelId="{7621C215-4166-BE4D-A564-4E1F6136AFE8}" srcId="{00F8B9AF-ACE9-7543-81C6-5205469D0B5A}" destId="{3A166D4B-5251-364B-9496-8F06663EC419}" srcOrd="1" destOrd="0" parTransId="{1C00BBA8-0DA4-0F4A-90AF-1CC7C651BDE5}" sibTransId="{5F0A5519-0BFF-534B-80BE-3EEB75C9DC0C}"/>
    <dgm:cxn modelId="{F1B17640-F99B-704A-84BE-EFB9998FEFB8}" srcId="{00F8B9AF-ACE9-7543-81C6-5205469D0B5A}" destId="{07C7CE5F-CE33-C549-B98D-9A40D311ACF2}" srcOrd="2" destOrd="0" parTransId="{BE4C8AE3-38B5-484C-8BA5-72C6023A8ADE}" sibTransId="{C1D2AA1D-672F-B74F-ACEA-7B04E931B837}"/>
    <dgm:cxn modelId="{23EAA041-55BC-4A45-A9BA-56CC227B0790}" type="presOf" srcId="{5F0A5519-0BFF-534B-80BE-3EEB75C9DC0C}" destId="{4D3C86A9-A678-2944-9DBF-FFB6A7568274}" srcOrd="0" destOrd="0" presId="urn:microsoft.com/office/officeart/2005/8/layout/cycle1"/>
    <dgm:cxn modelId="{3D74E664-3C91-E949-90DF-5695733ECA0E}" type="presOf" srcId="{4014D21D-DF87-254A-B0C1-F245590422AF}" destId="{5266EB58-09A0-2542-AEF2-6746D8719BF9}" srcOrd="0" destOrd="0" presId="urn:microsoft.com/office/officeart/2005/8/layout/cycle1"/>
    <dgm:cxn modelId="{D40AEB6E-4A01-2C4D-A6C2-1E2970477169}" type="presOf" srcId="{0D35E1C6-E205-E549-B087-96250C763AA3}" destId="{1CAD21AB-123F-1443-9ADB-F9B56D697ECC}" srcOrd="0" destOrd="0" presId="urn:microsoft.com/office/officeart/2005/8/layout/cycle1"/>
    <dgm:cxn modelId="{116C5155-3F88-804A-9048-81E7511BC3DC}" type="presOf" srcId="{59532516-6973-2646-9762-E1D8ACF6FC1B}" destId="{C2043F4F-2269-784B-B434-397BA47AC123}" srcOrd="0" destOrd="0" presId="urn:microsoft.com/office/officeart/2005/8/layout/cycle1"/>
    <dgm:cxn modelId="{0E713F7B-EF13-874B-A1E5-FED3B11310B5}" type="presOf" srcId="{07C7CE5F-CE33-C549-B98D-9A40D311ACF2}" destId="{BE7AA33F-91DC-2B47-A6C3-12D42DBECDA2}" srcOrd="0" destOrd="0" presId="urn:microsoft.com/office/officeart/2005/8/layout/cycle1"/>
    <dgm:cxn modelId="{706F1DB5-A813-8444-A040-9D506960731E}" type="presOf" srcId="{00F8B9AF-ACE9-7543-81C6-5205469D0B5A}" destId="{AAB84F2B-6F22-2042-81C0-BE25409F8640}" srcOrd="0" destOrd="0" presId="urn:microsoft.com/office/officeart/2005/8/layout/cycle1"/>
    <dgm:cxn modelId="{CC65F6B5-E0C5-AA46-A001-FE1A54096B60}" type="presOf" srcId="{29535608-1055-B047-BE36-CD91F22B7A96}" destId="{8C2E3558-F2F6-154E-B98A-0A56E8FEC21F}" srcOrd="0" destOrd="0" presId="urn:microsoft.com/office/officeart/2005/8/layout/cycle1"/>
    <dgm:cxn modelId="{EA56B8E3-1BB1-7044-A957-78D179FBC712}" srcId="{00F8B9AF-ACE9-7543-81C6-5205469D0B5A}" destId="{0D35E1C6-E205-E549-B087-96250C763AA3}" srcOrd="0" destOrd="0" parTransId="{55B41C82-4E9A-CE4D-9455-6BED4806606E}" sibTransId="{4014D21D-DF87-254A-B0C1-F245590422AF}"/>
    <dgm:cxn modelId="{20B46AE4-B4D7-034C-A727-2F9AC9AE544B}" type="presOf" srcId="{3A166D4B-5251-364B-9496-8F06663EC419}" destId="{10B4B70E-79D5-1D41-8A9D-B546DB84D45A}" srcOrd="0" destOrd="0" presId="urn:microsoft.com/office/officeart/2005/8/layout/cycle1"/>
    <dgm:cxn modelId="{7FBD9A7C-0AB3-3C47-B5E6-D0FB8A838E64}" type="presParOf" srcId="{AAB84F2B-6F22-2042-81C0-BE25409F8640}" destId="{4CE7A75F-B770-F745-AC56-B1D81C899FC4}" srcOrd="0" destOrd="0" presId="urn:microsoft.com/office/officeart/2005/8/layout/cycle1"/>
    <dgm:cxn modelId="{D3637F2C-3390-574F-AA17-B73BFF452059}" type="presParOf" srcId="{AAB84F2B-6F22-2042-81C0-BE25409F8640}" destId="{1CAD21AB-123F-1443-9ADB-F9B56D697ECC}" srcOrd="1" destOrd="0" presId="urn:microsoft.com/office/officeart/2005/8/layout/cycle1"/>
    <dgm:cxn modelId="{618ECBC6-BD7F-5D43-BCCF-6C9360A5864F}" type="presParOf" srcId="{AAB84F2B-6F22-2042-81C0-BE25409F8640}" destId="{5266EB58-09A0-2542-AEF2-6746D8719BF9}" srcOrd="2" destOrd="0" presId="urn:microsoft.com/office/officeart/2005/8/layout/cycle1"/>
    <dgm:cxn modelId="{C162BE1F-01A0-6D4B-9D15-F2EFC0C55A49}" type="presParOf" srcId="{AAB84F2B-6F22-2042-81C0-BE25409F8640}" destId="{26F6ADF2-450A-4344-9CE5-99E2E72809F0}" srcOrd="3" destOrd="0" presId="urn:microsoft.com/office/officeart/2005/8/layout/cycle1"/>
    <dgm:cxn modelId="{875095A3-D813-E34A-BC09-B9A1499C0248}" type="presParOf" srcId="{AAB84F2B-6F22-2042-81C0-BE25409F8640}" destId="{10B4B70E-79D5-1D41-8A9D-B546DB84D45A}" srcOrd="4" destOrd="0" presId="urn:microsoft.com/office/officeart/2005/8/layout/cycle1"/>
    <dgm:cxn modelId="{96ADB5BA-0CB6-9C4E-A752-B0B94C28E8D6}" type="presParOf" srcId="{AAB84F2B-6F22-2042-81C0-BE25409F8640}" destId="{4D3C86A9-A678-2944-9DBF-FFB6A7568274}" srcOrd="5" destOrd="0" presId="urn:microsoft.com/office/officeart/2005/8/layout/cycle1"/>
    <dgm:cxn modelId="{DEA8FB13-81C6-DD4C-8793-0287760A9985}" type="presParOf" srcId="{AAB84F2B-6F22-2042-81C0-BE25409F8640}" destId="{24D5AE88-9DC6-A84D-BB20-90643D232023}" srcOrd="6" destOrd="0" presId="urn:microsoft.com/office/officeart/2005/8/layout/cycle1"/>
    <dgm:cxn modelId="{239D82D9-7CC3-1D4C-84C2-3E09390C73C5}" type="presParOf" srcId="{AAB84F2B-6F22-2042-81C0-BE25409F8640}" destId="{BE7AA33F-91DC-2B47-A6C3-12D42DBECDA2}" srcOrd="7" destOrd="0" presId="urn:microsoft.com/office/officeart/2005/8/layout/cycle1"/>
    <dgm:cxn modelId="{0A59FF4D-5664-4C47-939B-ED0ABC32A0B6}" type="presParOf" srcId="{AAB84F2B-6F22-2042-81C0-BE25409F8640}" destId="{9CBAD5E3-00A8-5949-8531-C26777802927}" srcOrd="8" destOrd="0" presId="urn:microsoft.com/office/officeart/2005/8/layout/cycle1"/>
    <dgm:cxn modelId="{D22C3EE1-D67F-D745-9CBB-C6AC9CC72A80}" type="presParOf" srcId="{AAB84F2B-6F22-2042-81C0-BE25409F8640}" destId="{3D602569-747C-5A47-AA4A-9EFE1778C301}" srcOrd="9" destOrd="0" presId="urn:microsoft.com/office/officeart/2005/8/layout/cycle1"/>
    <dgm:cxn modelId="{B962D4FF-ABC4-804C-98C5-B3259D73D84D}" type="presParOf" srcId="{AAB84F2B-6F22-2042-81C0-BE25409F8640}" destId="{8C2E3558-F2F6-154E-B98A-0A56E8FEC21F}" srcOrd="10" destOrd="0" presId="urn:microsoft.com/office/officeart/2005/8/layout/cycle1"/>
    <dgm:cxn modelId="{D9D10E13-2F92-AB45-9A5B-DED4FFD92199}" type="presParOf" srcId="{AAB84F2B-6F22-2042-81C0-BE25409F8640}" destId="{C2043F4F-2269-784B-B434-397BA47AC123}"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F9F0AF-E033-1C4C-97A0-266106FA3D53}"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616E6ECB-5521-D741-8DB5-A45338760C4A}">
      <dgm:prSet phldrT="[Text]"/>
      <dgm:spPr>
        <a:solidFill>
          <a:srgbClr val="035F76">
            <a:alpha val="60000"/>
          </a:srgbClr>
        </a:solidFill>
        <a:effectLst/>
      </dgm:spPr>
      <dgm:t>
        <a:bodyPr/>
        <a:lstStyle/>
        <a:p>
          <a:r>
            <a:rPr lang="en-US" dirty="0">
              <a:latin typeface="Franklin Gothic Book"/>
            </a:rPr>
            <a:t>How do we translate this into crisp talking points Board and staff can use in conversations?</a:t>
          </a:r>
        </a:p>
        <a:p>
          <a:r>
            <a:rPr lang="en-US" dirty="0">
              <a:latin typeface="Franklin Gothic Book"/>
              <a:cs typeface="Franklin Gothic Book"/>
            </a:rPr>
            <a:t>How do we translate into newsletters and social media?</a:t>
          </a:r>
        </a:p>
      </dgm:t>
    </dgm:pt>
    <dgm:pt modelId="{761C3E1E-E9FC-C842-B27C-CC0FCE00F884}" type="parTrans" cxnId="{860E167B-8201-A14B-8106-7AE97A50C9E6}">
      <dgm:prSet/>
      <dgm:spPr/>
      <dgm:t>
        <a:bodyPr/>
        <a:lstStyle/>
        <a:p>
          <a:endParaRPr lang="en-US"/>
        </a:p>
      </dgm:t>
    </dgm:pt>
    <dgm:pt modelId="{14307DBC-2813-4F40-94E4-5966ADC2EE42}" type="sibTrans" cxnId="{860E167B-8201-A14B-8106-7AE97A50C9E6}">
      <dgm:prSet/>
      <dgm:spPr/>
      <dgm:t>
        <a:bodyPr/>
        <a:lstStyle/>
        <a:p>
          <a:endParaRPr lang="en-US"/>
        </a:p>
      </dgm:t>
    </dgm:pt>
    <dgm:pt modelId="{412325B0-8ACA-A749-8A95-300013FBA4EB}">
      <dgm:prSet phldrT="[Text]"/>
      <dgm:spPr>
        <a:solidFill>
          <a:srgbClr val="035F76">
            <a:alpha val="60000"/>
          </a:srgbClr>
        </a:solidFill>
        <a:effectLst/>
      </dgm:spPr>
      <dgm:t>
        <a:bodyPr/>
        <a:lstStyle/>
        <a:p>
          <a:pPr algn="ctr">
            <a:spcAft>
              <a:spcPts val="0"/>
            </a:spcAft>
          </a:pPr>
          <a:r>
            <a:rPr lang="en-US" dirty="0">
              <a:latin typeface="Franklin Gothic Book"/>
            </a:rPr>
            <a:t>How do we be more “donor-centric” in our messaging, and make donors feel confident that their donations will deeply help the social problem?</a:t>
          </a:r>
          <a:endParaRPr lang="en-US" dirty="0">
            <a:latin typeface="Franklin Gothic Book"/>
            <a:cs typeface="Franklin Gothic Book"/>
          </a:endParaRPr>
        </a:p>
      </dgm:t>
    </dgm:pt>
    <dgm:pt modelId="{93C72347-6113-334F-B758-99A610335F07}" type="parTrans" cxnId="{1ED25743-A74B-2648-8055-F0C283CD139E}">
      <dgm:prSet/>
      <dgm:spPr/>
      <dgm:t>
        <a:bodyPr/>
        <a:lstStyle/>
        <a:p>
          <a:endParaRPr lang="en-US"/>
        </a:p>
      </dgm:t>
    </dgm:pt>
    <dgm:pt modelId="{971E8E84-BD30-8E4F-BF7B-FEDD473D932A}" type="sibTrans" cxnId="{1ED25743-A74B-2648-8055-F0C283CD139E}">
      <dgm:prSet/>
      <dgm:spPr/>
      <dgm:t>
        <a:bodyPr/>
        <a:lstStyle/>
        <a:p>
          <a:endParaRPr lang="en-US"/>
        </a:p>
      </dgm:t>
    </dgm:pt>
    <dgm:pt modelId="{94E9617B-3763-E04F-A580-D1C5BC1FFB5E}">
      <dgm:prSet phldrT="[Text]"/>
      <dgm:spPr>
        <a:solidFill>
          <a:srgbClr val="035F76">
            <a:alpha val="60000"/>
          </a:srgbClr>
        </a:solidFill>
        <a:effectLst/>
      </dgm:spPr>
      <dgm:t>
        <a:bodyPr/>
        <a:lstStyle/>
        <a:p>
          <a:r>
            <a:rPr lang="en-US" dirty="0">
              <a:latin typeface="Franklin Gothic Book"/>
              <a:cs typeface="Franklin Gothic Book"/>
            </a:rPr>
            <a:t>How do we “pull on heartstrings” more in describing the social problem GC solves?</a:t>
          </a:r>
        </a:p>
      </dgm:t>
    </dgm:pt>
    <dgm:pt modelId="{E466EAD3-1996-5043-9B5F-9BF07B2E8035}" type="parTrans" cxnId="{928443FA-E27E-7B4F-B731-03146779042A}">
      <dgm:prSet/>
      <dgm:spPr/>
      <dgm:t>
        <a:bodyPr/>
        <a:lstStyle/>
        <a:p>
          <a:endParaRPr lang="en-US"/>
        </a:p>
      </dgm:t>
    </dgm:pt>
    <dgm:pt modelId="{259FA53F-EDC0-0F4C-BC34-96FAD1DDABBB}" type="sibTrans" cxnId="{928443FA-E27E-7B4F-B731-03146779042A}">
      <dgm:prSet/>
      <dgm:spPr/>
      <dgm:t>
        <a:bodyPr/>
        <a:lstStyle/>
        <a:p>
          <a:endParaRPr lang="en-US"/>
        </a:p>
      </dgm:t>
    </dgm:pt>
    <dgm:pt modelId="{22FE640C-E781-0742-AB1E-2BBB64AD9248}" type="pres">
      <dgm:prSet presAssocID="{AEF9F0AF-E033-1C4C-97A0-266106FA3D53}" presName="diagram" presStyleCnt="0">
        <dgm:presLayoutVars>
          <dgm:dir/>
          <dgm:resizeHandles val="exact"/>
        </dgm:presLayoutVars>
      </dgm:prSet>
      <dgm:spPr/>
    </dgm:pt>
    <dgm:pt modelId="{CBDC2CE3-FCB6-B049-B9CC-C276441036E2}" type="pres">
      <dgm:prSet presAssocID="{94E9617B-3763-E04F-A580-D1C5BC1FFB5E}" presName="node" presStyleLbl="node1" presStyleIdx="0" presStyleCnt="3" custLinFactNeighborX="-18522" custLinFactNeighborY="2374">
        <dgm:presLayoutVars>
          <dgm:bulletEnabled val="1"/>
        </dgm:presLayoutVars>
      </dgm:prSet>
      <dgm:spPr/>
    </dgm:pt>
    <dgm:pt modelId="{0EEF659B-2EAE-C841-9015-95024EB67327}" type="pres">
      <dgm:prSet presAssocID="{259FA53F-EDC0-0F4C-BC34-96FAD1DDABBB}" presName="sibTrans" presStyleCnt="0"/>
      <dgm:spPr/>
    </dgm:pt>
    <dgm:pt modelId="{3285FF58-2A90-F246-BCB8-10D312350B67}" type="pres">
      <dgm:prSet presAssocID="{616E6ECB-5521-D741-8DB5-A45338760C4A}" presName="node" presStyleLbl="node1" presStyleIdx="1" presStyleCnt="3" custLinFactY="9826" custLinFactNeighborX="-53242" custLinFactNeighborY="100000">
        <dgm:presLayoutVars>
          <dgm:bulletEnabled val="1"/>
        </dgm:presLayoutVars>
      </dgm:prSet>
      <dgm:spPr/>
    </dgm:pt>
    <dgm:pt modelId="{1BCCCB47-4E12-AB4A-A5E4-B22DB267A0E9}" type="pres">
      <dgm:prSet presAssocID="{14307DBC-2813-4F40-94E4-5966ADC2EE42}" presName="sibTrans" presStyleCnt="0"/>
      <dgm:spPr/>
    </dgm:pt>
    <dgm:pt modelId="{82B7BE2D-10C8-544F-B2BF-527E3F3A22A8}" type="pres">
      <dgm:prSet presAssocID="{412325B0-8ACA-A749-8A95-300013FBA4EB}" presName="node" presStyleLbl="node1" presStyleIdx="2" presStyleCnt="3" custLinFactY="-15301" custLinFactNeighborX="67931" custLinFactNeighborY="-100000">
        <dgm:presLayoutVars>
          <dgm:bulletEnabled val="1"/>
        </dgm:presLayoutVars>
      </dgm:prSet>
      <dgm:spPr/>
    </dgm:pt>
  </dgm:ptLst>
  <dgm:cxnLst>
    <dgm:cxn modelId="{C5D36C22-3104-F049-9E66-9CA08F51A0FE}" type="presOf" srcId="{AEF9F0AF-E033-1C4C-97A0-266106FA3D53}" destId="{22FE640C-E781-0742-AB1E-2BBB64AD9248}" srcOrd="0" destOrd="0" presId="urn:microsoft.com/office/officeart/2005/8/layout/default#1"/>
    <dgm:cxn modelId="{9CE0CF30-99B0-2641-8A26-5B4683615483}" type="presOf" srcId="{616E6ECB-5521-D741-8DB5-A45338760C4A}" destId="{3285FF58-2A90-F246-BCB8-10D312350B67}" srcOrd="0" destOrd="0" presId="urn:microsoft.com/office/officeart/2005/8/layout/default#1"/>
    <dgm:cxn modelId="{1ED25743-A74B-2648-8055-F0C283CD139E}" srcId="{AEF9F0AF-E033-1C4C-97A0-266106FA3D53}" destId="{412325B0-8ACA-A749-8A95-300013FBA4EB}" srcOrd="2" destOrd="0" parTransId="{93C72347-6113-334F-B758-99A610335F07}" sibTransId="{971E8E84-BD30-8E4F-BF7B-FEDD473D932A}"/>
    <dgm:cxn modelId="{860E167B-8201-A14B-8106-7AE97A50C9E6}" srcId="{AEF9F0AF-E033-1C4C-97A0-266106FA3D53}" destId="{616E6ECB-5521-D741-8DB5-A45338760C4A}" srcOrd="1" destOrd="0" parTransId="{761C3E1E-E9FC-C842-B27C-CC0FCE00F884}" sibTransId="{14307DBC-2813-4F40-94E4-5966ADC2EE42}"/>
    <dgm:cxn modelId="{4BEE399D-CAAA-BE4E-9BFA-3B605D1D929F}" type="presOf" srcId="{412325B0-8ACA-A749-8A95-300013FBA4EB}" destId="{82B7BE2D-10C8-544F-B2BF-527E3F3A22A8}" srcOrd="0" destOrd="0" presId="urn:microsoft.com/office/officeart/2005/8/layout/default#1"/>
    <dgm:cxn modelId="{0A0098E1-33DC-CB46-A56F-69337A4FD6A3}" type="presOf" srcId="{94E9617B-3763-E04F-A580-D1C5BC1FFB5E}" destId="{CBDC2CE3-FCB6-B049-B9CC-C276441036E2}" srcOrd="0" destOrd="0" presId="urn:microsoft.com/office/officeart/2005/8/layout/default#1"/>
    <dgm:cxn modelId="{928443FA-E27E-7B4F-B731-03146779042A}" srcId="{AEF9F0AF-E033-1C4C-97A0-266106FA3D53}" destId="{94E9617B-3763-E04F-A580-D1C5BC1FFB5E}" srcOrd="0" destOrd="0" parTransId="{E466EAD3-1996-5043-9B5F-9BF07B2E8035}" sibTransId="{259FA53F-EDC0-0F4C-BC34-96FAD1DDABBB}"/>
    <dgm:cxn modelId="{3902E193-3481-DC46-BF57-EA91A8F11F54}" type="presParOf" srcId="{22FE640C-E781-0742-AB1E-2BBB64AD9248}" destId="{CBDC2CE3-FCB6-B049-B9CC-C276441036E2}" srcOrd="0" destOrd="0" presId="urn:microsoft.com/office/officeart/2005/8/layout/default#1"/>
    <dgm:cxn modelId="{BE759CF4-EA66-5C48-AAAD-45F973645B14}" type="presParOf" srcId="{22FE640C-E781-0742-AB1E-2BBB64AD9248}" destId="{0EEF659B-2EAE-C841-9015-95024EB67327}" srcOrd="1" destOrd="0" presId="urn:microsoft.com/office/officeart/2005/8/layout/default#1"/>
    <dgm:cxn modelId="{6FF43D34-35F3-A84A-9A97-FCCA76B3EB0D}" type="presParOf" srcId="{22FE640C-E781-0742-AB1E-2BBB64AD9248}" destId="{3285FF58-2A90-F246-BCB8-10D312350B67}" srcOrd="2" destOrd="0" presId="urn:microsoft.com/office/officeart/2005/8/layout/default#1"/>
    <dgm:cxn modelId="{D8D898C4-555F-FE49-B86F-9BEFE033DA2F}" type="presParOf" srcId="{22FE640C-E781-0742-AB1E-2BBB64AD9248}" destId="{1BCCCB47-4E12-AB4A-A5E4-B22DB267A0E9}" srcOrd="3" destOrd="0" presId="urn:microsoft.com/office/officeart/2005/8/layout/default#1"/>
    <dgm:cxn modelId="{A6BB5151-BF9B-A649-B6F2-BC454E7D5F06}" type="presParOf" srcId="{22FE640C-E781-0742-AB1E-2BBB64AD9248}" destId="{82B7BE2D-10C8-544F-B2BF-527E3F3A22A8}" srcOrd="4" destOrd="0" presId="urn:microsoft.com/office/officeart/2005/8/layout/defaul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C44BF9-50DC-8541-8577-5680893D8BFE}"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522C50F6-201A-CE40-8251-B20CDFD6D575}">
      <dgm:prSet phldrT="[Text]" custT="1"/>
      <dgm:spPr>
        <a:solidFill>
          <a:srgbClr val="C84C15">
            <a:alpha val="65000"/>
          </a:srgbClr>
        </a:solidFill>
        <a:effectLst/>
      </dgm:spPr>
      <dgm:t>
        <a:bodyPr/>
        <a:lstStyle/>
        <a:p>
          <a:r>
            <a:rPr lang="en-US" sz="2400" dirty="0">
              <a:latin typeface="Franklin Gothic Book"/>
              <a:cs typeface="Franklin Gothic Book"/>
            </a:rPr>
            <a:t>Goal: Boost GC’s Fundraising Messaging</a:t>
          </a:r>
        </a:p>
      </dgm:t>
    </dgm:pt>
    <dgm:pt modelId="{7A59B718-DA95-EF4A-88DE-5FC62412500F}" type="parTrans" cxnId="{473A2054-754C-B949-B42F-6A136B2451F9}">
      <dgm:prSet/>
      <dgm:spPr/>
      <dgm:t>
        <a:bodyPr/>
        <a:lstStyle/>
        <a:p>
          <a:endParaRPr lang="en-US"/>
        </a:p>
      </dgm:t>
    </dgm:pt>
    <dgm:pt modelId="{DF0C32E1-49B2-E54A-A444-3B892B635A19}" type="sibTrans" cxnId="{473A2054-754C-B949-B42F-6A136B2451F9}">
      <dgm:prSet/>
      <dgm:spPr/>
      <dgm:t>
        <a:bodyPr/>
        <a:lstStyle/>
        <a:p>
          <a:endParaRPr lang="en-US"/>
        </a:p>
      </dgm:t>
    </dgm:pt>
    <dgm:pt modelId="{8D5E4DCC-38A4-3A4B-8620-EC11A1087FAD}" type="pres">
      <dgm:prSet presAssocID="{A1C44BF9-50DC-8541-8577-5680893D8BFE}" presName="diagram" presStyleCnt="0">
        <dgm:presLayoutVars>
          <dgm:dir/>
          <dgm:resizeHandles val="exact"/>
        </dgm:presLayoutVars>
      </dgm:prSet>
      <dgm:spPr/>
    </dgm:pt>
    <dgm:pt modelId="{8998017F-7C26-1D4C-B915-26C6E483E2B8}" type="pres">
      <dgm:prSet presAssocID="{522C50F6-201A-CE40-8251-B20CDFD6D575}" presName="node" presStyleLbl="node1" presStyleIdx="0" presStyleCnt="1" custScaleX="900220" custScaleY="120776">
        <dgm:presLayoutVars>
          <dgm:bulletEnabled val="1"/>
        </dgm:presLayoutVars>
      </dgm:prSet>
      <dgm:spPr/>
    </dgm:pt>
  </dgm:ptLst>
  <dgm:cxnLst>
    <dgm:cxn modelId="{FCD49F13-B063-664C-B7A1-66215F47330A}" type="presOf" srcId="{522C50F6-201A-CE40-8251-B20CDFD6D575}" destId="{8998017F-7C26-1D4C-B915-26C6E483E2B8}" srcOrd="0" destOrd="0" presId="urn:microsoft.com/office/officeart/2005/8/layout/default#2"/>
    <dgm:cxn modelId="{473A2054-754C-B949-B42F-6A136B2451F9}" srcId="{A1C44BF9-50DC-8541-8577-5680893D8BFE}" destId="{522C50F6-201A-CE40-8251-B20CDFD6D575}" srcOrd="0" destOrd="0" parTransId="{7A59B718-DA95-EF4A-88DE-5FC62412500F}" sibTransId="{DF0C32E1-49B2-E54A-A444-3B892B635A19}"/>
    <dgm:cxn modelId="{8DC14A9F-8E42-C443-B89F-9CBEC86996F8}" type="presOf" srcId="{A1C44BF9-50DC-8541-8577-5680893D8BFE}" destId="{8D5E4DCC-38A4-3A4B-8620-EC11A1087FAD}" srcOrd="0" destOrd="0" presId="urn:microsoft.com/office/officeart/2005/8/layout/default#2"/>
    <dgm:cxn modelId="{AFA358F9-1DDD-4943-B1F0-BCAA7808F1D2}" type="presParOf" srcId="{8D5E4DCC-38A4-3A4B-8620-EC11A1087FAD}" destId="{8998017F-7C26-1D4C-B915-26C6E483E2B8}" srcOrd="0" destOrd="0" presId="urn:microsoft.com/office/officeart/2005/8/layout/defaul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D21AB-123F-1443-9ADB-F9B56D697ECC}">
      <dsp:nvSpPr>
        <dsp:cNvPr id="0" name=""/>
        <dsp:cNvSpPr/>
      </dsp:nvSpPr>
      <dsp:spPr>
        <a:xfrm>
          <a:off x="4808172" y="118904"/>
          <a:ext cx="1888628" cy="188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Franklin Gothic Book"/>
              <a:cs typeface="Franklin Gothic Book"/>
            </a:rPr>
            <a:t>Populations do not participate</a:t>
          </a:r>
        </a:p>
      </dsp:txBody>
      <dsp:txXfrm>
        <a:off x="4808172" y="118904"/>
        <a:ext cx="1888628" cy="1888628"/>
      </dsp:txXfrm>
    </dsp:sp>
    <dsp:sp modelId="{5266EB58-09A0-2542-AEF2-6746D8719BF9}">
      <dsp:nvSpPr>
        <dsp:cNvPr id="0" name=""/>
        <dsp:cNvSpPr/>
      </dsp:nvSpPr>
      <dsp:spPr>
        <a:xfrm>
          <a:off x="1481643" y="-62"/>
          <a:ext cx="5334124" cy="5334124"/>
        </a:xfrm>
        <a:prstGeom prst="circularArrow">
          <a:avLst>
            <a:gd name="adj1" fmla="val 6904"/>
            <a:gd name="adj2" fmla="val 465528"/>
            <a:gd name="adj3" fmla="val 548675"/>
            <a:gd name="adj4" fmla="val 20585797"/>
            <a:gd name="adj5" fmla="val 8055"/>
          </a:avLst>
        </a:prstGeom>
        <a:solidFill>
          <a:srgbClr val="035F7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0B4B70E-79D5-1D41-8A9D-B546DB84D45A}">
      <dsp:nvSpPr>
        <dsp:cNvPr id="0" name=""/>
        <dsp:cNvSpPr/>
      </dsp:nvSpPr>
      <dsp:spPr>
        <a:xfrm>
          <a:off x="4623020" y="3326466"/>
          <a:ext cx="2258932" cy="188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Franklin Gothic Book"/>
              <a:cs typeface="Franklin Gothic Book"/>
            </a:rPr>
            <a:t>Government does not respond to the needs of these populations</a:t>
          </a:r>
        </a:p>
      </dsp:txBody>
      <dsp:txXfrm>
        <a:off x="4623020" y="3326466"/>
        <a:ext cx="2258932" cy="1888628"/>
      </dsp:txXfrm>
    </dsp:sp>
    <dsp:sp modelId="{4D3C86A9-A678-2944-9DBF-FFB6A7568274}">
      <dsp:nvSpPr>
        <dsp:cNvPr id="0" name=""/>
        <dsp:cNvSpPr/>
      </dsp:nvSpPr>
      <dsp:spPr>
        <a:xfrm>
          <a:off x="1481643" y="-62"/>
          <a:ext cx="5334124" cy="5334124"/>
        </a:xfrm>
        <a:prstGeom prst="circularArrow">
          <a:avLst>
            <a:gd name="adj1" fmla="val 6904"/>
            <a:gd name="adj2" fmla="val 465528"/>
            <a:gd name="adj3" fmla="val 5948675"/>
            <a:gd name="adj4" fmla="val 4675734"/>
            <a:gd name="adj5" fmla="val 8055"/>
          </a:avLst>
        </a:prstGeom>
        <a:solidFill>
          <a:srgbClr val="035F7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E7AA33F-91DC-2B47-A6C3-12D42DBECDA2}">
      <dsp:nvSpPr>
        <dsp:cNvPr id="0" name=""/>
        <dsp:cNvSpPr/>
      </dsp:nvSpPr>
      <dsp:spPr>
        <a:xfrm>
          <a:off x="1600609" y="3326466"/>
          <a:ext cx="1888628" cy="188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Franklin Gothic Book"/>
              <a:cs typeface="Franklin Gothic Book"/>
            </a:rPr>
            <a:t>Services are not provided</a:t>
          </a:r>
        </a:p>
      </dsp:txBody>
      <dsp:txXfrm>
        <a:off x="1600609" y="3326466"/>
        <a:ext cx="1888628" cy="1888628"/>
      </dsp:txXfrm>
    </dsp:sp>
    <dsp:sp modelId="{9CBAD5E3-00A8-5949-8531-C26777802927}">
      <dsp:nvSpPr>
        <dsp:cNvPr id="0" name=""/>
        <dsp:cNvSpPr/>
      </dsp:nvSpPr>
      <dsp:spPr>
        <a:xfrm>
          <a:off x="1481643" y="-62"/>
          <a:ext cx="5334124" cy="5334124"/>
        </a:xfrm>
        <a:prstGeom prst="circularArrow">
          <a:avLst>
            <a:gd name="adj1" fmla="val 6904"/>
            <a:gd name="adj2" fmla="val 465528"/>
            <a:gd name="adj3" fmla="val 11348675"/>
            <a:gd name="adj4" fmla="val 9785797"/>
            <a:gd name="adj5" fmla="val 8055"/>
          </a:avLst>
        </a:prstGeom>
        <a:solidFill>
          <a:srgbClr val="035F7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C2E3558-F2F6-154E-B98A-0A56E8FEC21F}">
      <dsp:nvSpPr>
        <dsp:cNvPr id="0" name=""/>
        <dsp:cNvSpPr/>
      </dsp:nvSpPr>
      <dsp:spPr>
        <a:xfrm>
          <a:off x="1347646" y="118904"/>
          <a:ext cx="2394554" cy="188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Franklin Gothic Book"/>
              <a:cs typeface="Franklin Gothic Book"/>
            </a:rPr>
            <a:t>Populations (especially young, low-income, and minority Americans) feel disenfranchised</a:t>
          </a:r>
        </a:p>
      </dsp:txBody>
      <dsp:txXfrm>
        <a:off x="1347646" y="118904"/>
        <a:ext cx="2394554" cy="1888628"/>
      </dsp:txXfrm>
    </dsp:sp>
    <dsp:sp modelId="{C2043F4F-2269-784B-B434-397BA47AC123}">
      <dsp:nvSpPr>
        <dsp:cNvPr id="0" name=""/>
        <dsp:cNvSpPr/>
      </dsp:nvSpPr>
      <dsp:spPr>
        <a:xfrm>
          <a:off x="1481643" y="-62"/>
          <a:ext cx="5334124" cy="5334124"/>
        </a:xfrm>
        <a:prstGeom prst="circularArrow">
          <a:avLst>
            <a:gd name="adj1" fmla="val 6904"/>
            <a:gd name="adj2" fmla="val 465528"/>
            <a:gd name="adj3" fmla="val 16748675"/>
            <a:gd name="adj4" fmla="val 15580514"/>
            <a:gd name="adj5" fmla="val 8055"/>
          </a:avLst>
        </a:prstGeom>
        <a:solidFill>
          <a:srgbClr val="035F7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C2CE3-FCB6-B049-B9CC-C276441036E2}">
      <dsp:nvSpPr>
        <dsp:cNvPr id="0" name=""/>
        <dsp:cNvSpPr/>
      </dsp:nvSpPr>
      <dsp:spPr>
        <a:xfrm>
          <a:off x="10" y="51618"/>
          <a:ext cx="3454598" cy="2072759"/>
        </a:xfrm>
        <a:prstGeom prst="rect">
          <a:avLst/>
        </a:prstGeom>
        <a:solidFill>
          <a:srgbClr val="035F76">
            <a:alpha val="6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Franklin Gothic Book"/>
              <a:cs typeface="Franklin Gothic Book"/>
            </a:rPr>
            <a:t>How do we “pull on heartstrings” more in describing the social problem GC solves?</a:t>
          </a:r>
        </a:p>
      </dsp:txBody>
      <dsp:txXfrm>
        <a:off x="10" y="51618"/>
        <a:ext cx="3454598" cy="2072759"/>
      </dsp:txXfrm>
    </dsp:sp>
    <dsp:sp modelId="{3285FF58-2A90-F246-BCB8-10D312350B67}">
      <dsp:nvSpPr>
        <dsp:cNvPr id="0" name=""/>
        <dsp:cNvSpPr/>
      </dsp:nvSpPr>
      <dsp:spPr>
        <a:xfrm>
          <a:off x="2600632" y="2278839"/>
          <a:ext cx="3454598" cy="2072759"/>
        </a:xfrm>
        <a:prstGeom prst="rect">
          <a:avLst/>
        </a:prstGeom>
        <a:solidFill>
          <a:srgbClr val="035F76">
            <a:alpha val="6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Franklin Gothic Book"/>
            </a:rPr>
            <a:t>How do we translate this into crisp talking points Board and staff can use in conversations?</a:t>
          </a:r>
        </a:p>
        <a:p>
          <a:pPr marL="0" lvl="0" indent="0" algn="ctr" defTabSz="889000">
            <a:lnSpc>
              <a:spcPct val="90000"/>
            </a:lnSpc>
            <a:spcBef>
              <a:spcPct val="0"/>
            </a:spcBef>
            <a:spcAft>
              <a:spcPct val="35000"/>
            </a:spcAft>
            <a:buNone/>
          </a:pPr>
          <a:r>
            <a:rPr lang="en-US" sz="2000" kern="1200" dirty="0">
              <a:latin typeface="Franklin Gothic Book"/>
              <a:cs typeface="Franklin Gothic Book"/>
            </a:rPr>
            <a:t>How do we translate into newsletters and social media?</a:t>
          </a:r>
        </a:p>
      </dsp:txBody>
      <dsp:txXfrm>
        <a:off x="2600632" y="2278839"/>
        <a:ext cx="3454598" cy="2072759"/>
      </dsp:txXfrm>
    </dsp:sp>
    <dsp:sp modelId="{82B7BE2D-10C8-544F-B2BF-527E3F3A22A8}">
      <dsp:nvSpPr>
        <dsp:cNvPr id="0" name=""/>
        <dsp:cNvSpPr/>
      </dsp:nvSpPr>
      <dsp:spPr>
        <a:xfrm>
          <a:off x="4886644" y="30717"/>
          <a:ext cx="3454598" cy="2072759"/>
        </a:xfrm>
        <a:prstGeom prst="rect">
          <a:avLst/>
        </a:prstGeom>
        <a:solidFill>
          <a:srgbClr val="035F76">
            <a:alpha val="6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lang="en-US" sz="2000" kern="1200" dirty="0">
              <a:latin typeface="Franklin Gothic Book"/>
            </a:rPr>
            <a:t>How do we be more “donor-centric” in our messaging, and make donors feel confident that their donations will deeply help the social problem?</a:t>
          </a:r>
          <a:endParaRPr lang="en-US" sz="2000" kern="1200" dirty="0">
            <a:latin typeface="Franklin Gothic Book"/>
            <a:cs typeface="Franklin Gothic Book"/>
          </a:endParaRPr>
        </a:p>
      </dsp:txBody>
      <dsp:txXfrm>
        <a:off x="4886644" y="30717"/>
        <a:ext cx="3454598" cy="2072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8017F-7C26-1D4C-B915-26C6E483E2B8}">
      <dsp:nvSpPr>
        <dsp:cNvPr id="0" name=""/>
        <dsp:cNvSpPr/>
      </dsp:nvSpPr>
      <dsp:spPr>
        <a:xfrm>
          <a:off x="4771" y="31750"/>
          <a:ext cx="8677256" cy="698498"/>
        </a:xfrm>
        <a:prstGeom prst="rect">
          <a:avLst/>
        </a:prstGeom>
        <a:solidFill>
          <a:srgbClr val="C84C15">
            <a:alpha val="65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Franklin Gothic Book"/>
              <a:cs typeface="Franklin Gothic Book"/>
            </a:rPr>
            <a:t>Goal: Boost GC’s Fundraising Messaging</a:t>
          </a:r>
        </a:p>
      </dsp:txBody>
      <dsp:txXfrm>
        <a:off x="4771" y="31750"/>
        <a:ext cx="8677256" cy="69849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4E05896-5BEE-4728-867B-63A34A8E4CA1}" type="datetimeFigureOut">
              <a:rPr lang="en-US" smtClean="0"/>
              <a:t>4/19/2017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39393F4-123E-4C4F-82A8-A6E1AD8491A6}" type="slidenum">
              <a:rPr lang="en-US" smtClean="0"/>
              <a:t>‹#›</a:t>
            </a:fld>
            <a:endParaRPr lang="en-US"/>
          </a:p>
        </p:txBody>
      </p:sp>
    </p:spTree>
    <p:extLst>
      <p:ext uri="{BB962C8B-B14F-4D97-AF65-F5344CB8AC3E}">
        <p14:creationId xmlns:p14="http://schemas.microsoft.com/office/powerpoint/2010/main" val="2475039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Materials: Flipcharts labeled “Messages that resonate” “Your dollars will help” “Who?” “Outreach tactics?”</a:t>
            </a:r>
          </a:p>
          <a:p>
            <a:endParaRPr lang="en-GB" dirty="0"/>
          </a:p>
        </p:txBody>
      </p:sp>
      <p:sp>
        <p:nvSpPr>
          <p:cNvPr id="4" name="Slide Number Placeholder 3"/>
          <p:cNvSpPr>
            <a:spLocks noGrp="1"/>
          </p:cNvSpPr>
          <p:nvPr>
            <p:ph type="sldNum" sz="quarter" idx="10"/>
          </p:nvPr>
        </p:nvSpPr>
        <p:spPr/>
        <p:txBody>
          <a:bodyPr/>
          <a:lstStyle/>
          <a:p>
            <a:fld id="{F39393F4-123E-4C4F-82A8-A6E1AD8491A6}"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951881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10</a:t>
            </a:fld>
            <a:endParaRPr lang="en-US"/>
          </a:p>
        </p:txBody>
      </p:sp>
    </p:spTree>
    <p:extLst>
      <p:ext uri="{BB962C8B-B14F-4D97-AF65-F5344CB8AC3E}">
        <p14:creationId xmlns:p14="http://schemas.microsoft.com/office/powerpoint/2010/main" val="4216628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11</a:t>
            </a:fld>
            <a:endParaRPr lang="en-US"/>
          </a:p>
        </p:txBody>
      </p:sp>
    </p:spTree>
    <p:extLst>
      <p:ext uri="{BB962C8B-B14F-4D97-AF65-F5344CB8AC3E}">
        <p14:creationId xmlns:p14="http://schemas.microsoft.com/office/powerpoint/2010/main" val="2043134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Stand when I read the part of the mission and vision that speaks most to you.</a:t>
            </a:r>
          </a:p>
        </p:txBody>
      </p:sp>
      <p:sp>
        <p:nvSpPr>
          <p:cNvPr id="4" name="Slide Number Placeholder 3"/>
          <p:cNvSpPr>
            <a:spLocks noGrp="1"/>
          </p:cNvSpPr>
          <p:nvPr>
            <p:ph type="sldNum" sz="quarter" idx="10"/>
          </p:nvPr>
        </p:nvSpPr>
        <p:spPr/>
        <p:txBody>
          <a:bodyPr/>
          <a:lstStyle/>
          <a:p>
            <a:fld id="{F39393F4-123E-4C4F-82A8-A6E1AD8491A6}" type="slidenum">
              <a:rPr lang="en-US" smtClean="0"/>
              <a:pPr/>
              <a:t>12</a:t>
            </a:fld>
            <a:endParaRPr lang="en-US"/>
          </a:p>
        </p:txBody>
      </p:sp>
    </p:spTree>
    <p:extLst>
      <p:ext uri="{BB962C8B-B14F-4D97-AF65-F5344CB8AC3E}">
        <p14:creationId xmlns:p14="http://schemas.microsoft.com/office/powerpoint/2010/main" val="361909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STATS</a:t>
            </a:r>
          </a:p>
        </p:txBody>
      </p:sp>
      <p:sp>
        <p:nvSpPr>
          <p:cNvPr id="4" name="Slide Number Placeholder 3"/>
          <p:cNvSpPr>
            <a:spLocks noGrp="1"/>
          </p:cNvSpPr>
          <p:nvPr>
            <p:ph type="sldNum" sz="quarter" idx="10"/>
          </p:nvPr>
        </p:nvSpPr>
        <p:spPr/>
        <p:txBody>
          <a:bodyPr/>
          <a:lstStyle/>
          <a:p>
            <a:fld id="{F39393F4-123E-4C4F-82A8-A6E1AD8491A6}" type="slidenum">
              <a:rPr lang="en-US" smtClean="0"/>
              <a:pPr/>
              <a:t>13</a:t>
            </a:fld>
            <a:endParaRPr lang="en-US"/>
          </a:p>
        </p:txBody>
      </p:sp>
    </p:spTree>
    <p:extLst>
      <p:ext uri="{BB962C8B-B14F-4D97-AF65-F5344CB8AC3E}">
        <p14:creationId xmlns:p14="http://schemas.microsoft.com/office/powerpoint/2010/main" val="3154209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9393F4-123E-4C4F-82A8-A6E1AD8491A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9002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STATS</a:t>
            </a:r>
          </a:p>
        </p:txBody>
      </p:sp>
      <p:sp>
        <p:nvSpPr>
          <p:cNvPr id="4" name="Slide Number Placeholder 3"/>
          <p:cNvSpPr>
            <a:spLocks noGrp="1"/>
          </p:cNvSpPr>
          <p:nvPr>
            <p:ph type="sldNum" sz="quarter" idx="10"/>
          </p:nvPr>
        </p:nvSpPr>
        <p:spPr/>
        <p:txBody>
          <a:bodyPr/>
          <a:lstStyle/>
          <a:p>
            <a:fld id="{F39393F4-123E-4C4F-82A8-A6E1AD8491A6}" type="slidenum">
              <a:rPr lang="en-US" smtClean="0"/>
              <a:pPr/>
              <a:t>15</a:t>
            </a:fld>
            <a:endParaRPr lang="en-US"/>
          </a:p>
        </p:txBody>
      </p:sp>
    </p:spTree>
    <p:extLst>
      <p:ext uri="{BB962C8B-B14F-4D97-AF65-F5344CB8AC3E}">
        <p14:creationId xmlns:p14="http://schemas.microsoft.com/office/powerpoint/2010/main" val="1386326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16</a:t>
            </a:fld>
            <a:endParaRPr lang="en-US"/>
          </a:p>
        </p:txBody>
      </p:sp>
    </p:spTree>
    <p:extLst>
      <p:ext uri="{BB962C8B-B14F-4D97-AF65-F5344CB8AC3E}">
        <p14:creationId xmlns:p14="http://schemas.microsoft.com/office/powerpoint/2010/main" val="3490267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39393F4-123E-4C4F-82A8-A6E1AD8491A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2397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STATS</a:t>
            </a:r>
          </a:p>
        </p:txBody>
      </p:sp>
      <p:sp>
        <p:nvSpPr>
          <p:cNvPr id="4" name="Slide Number Placeholder 3"/>
          <p:cNvSpPr>
            <a:spLocks noGrp="1"/>
          </p:cNvSpPr>
          <p:nvPr>
            <p:ph type="sldNum" sz="quarter" idx="10"/>
          </p:nvPr>
        </p:nvSpPr>
        <p:spPr/>
        <p:txBody>
          <a:bodyPr/>
          <a:lstStyle/>
          <a:p>
            <a:fld id="{F39393F4-123E-4C4F-82A8-A6E1AD8491A6}" type="slidenum">
              <a:rPr lang="en-US" smtClean="0"/>
              <a:pPr/>
              <a:t>18</a:t>
            </a:fld>
            <a:endParaRPr lang="en-US"/>
          </a:p>
        </p:txBody>
      </p:sp>
    </p:spTree>
    <p:extLst>
      <p:ext uri="{BB962C8B-B14F-4D97-AF65-F5344CB8AC3E}">
        <p14:creationId xmlns:p14="http://schemas.microsoft.com/office/powerpoint/2010/main" val="2939708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STATS</a:t>
            </a:r>
          </a:p>
        </p:txBody>
      </p:sp>
      <p:sp>
        <p:nvSpPr>
          <p:cNvPr id="4" name="Slide Number Placeholder 3"/>
          <p:cNvSpPr>
            <a:spLocks noGrp="1"/>
          </p:cNvSpPr>
          <p:nvPr>
            <p:ph type="sldNum" sz="quarter" idx="10"/>
          </p:nvPr>
        </p:nvSpPr>
        <p:spPr/>
        <p:txBody>
          <a:bodyPr/>
          <a:lstStyle/>
          <a:p>
            <a:fld id="{F39393F4-123E-4C4F-82A8-A6E1AD8491A6}" type="slidenum">
              <a:rPr lang="en-US" smtClean="0"/>
              <a:pPr/>
              <a:t>19</a:t>
            </a:fld>
            <a:endParaRPr lang="en-US"/>
          </a:p>
        </p:txBody>
      </p:sp>
    </p:spTree>
    <p:extLst>
      <p:ext uri="{BB962C8B-B14F-4D97-AF65-F5344CB8AC3E}">
        <p14:creationId xmlns:p14="http://schemas.microsoft.com/office/powerpoint/2010/main" val="23191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STATS</a:t>
            </a:r>
          </a:p>
        </p:txBody>
      </p:sp>
      <p:sp>
        <p:nvSpPr>
          <p:cNvPr id="4" name="Slide Number Placeholder 3"/>
          <p:cNvSpPr>
            <a:spLocks noGrp="1"/>
          </p:cNvSpPr>
          <p:nvPr>
            <p:ph type="sldNum" sz="quarter" idx="10"/>
          </p:nvPr>
        </p:nvSpPr>
        <p:spPr/>
        <p:txBody>
          <a:bodyPr/>
          <a:lstStyle/>
          <a:p>
            <a:fld id="{F39393F4-123E-4C4F-82A8-A6E1AD8491A6}" type="slidenum">
              <a:rPr lang="en-US" smtClean="0"/>
              <a:pPr/>
              <a:t>2</a:t>
            </a:fld>
            <a:endParaRPr lang="en-US"/>
          </a:p>
        </p:txBody>
      </p:sp>
    </p:spTree>
    <p:extLst>
      <p:ext uri="{BB962C8B-B14F-4D97-AF65-F5344CB8AC3E}">
        <p14:creationId xmlns:p14="http://schemas.microsoft.com/office/powerpoint/2010/main" val="3325293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20</a:t>
            </a:fld>
            <a:endParaRPr lang="en-US"/>
          </a:p>
        </p:txBody>
      </p:sp>
    </p:spTree>
    <p:extLst>
      <p:ext uri="{BB962C8B-B14F-4D97-AF65-F5344CB8AC3E}">
        <p14:creationId xmlns:p14="http://schemas.microsoft.com/office/powerpoint/2010/main" val="421694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21</a:t>
            </a:fld>
            <a:endParaRPr lang="en-US"/>
          </a:p>
        </p:txBody>
      </p:sp>
    </p:spTree>
    <p:extLst>
      <p:ext uri="{BB962C8B-B14F-4D97-AF65-F5344CB8AC3E}">
        <p14:creationId xmlns:p14="http://schemas.microsoft.com/office/powerpoint/2010/main" val="1792490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22</a:t>
            </a:fld>
            <a:endParaRPr lang="en-US"/>
          </a:p>
        </p:txBody>
      </p:sp>
    </p:spTree>
    <p:extLst>
      <p:ext uri="{BB962C8B-B14F-4D97-AF65-F5344CB8AC3E}">
        <p14:creationId xmlns:p14="http://schemas.microsoft.com/office/powerpoint/2010/main" val="4050431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23</a:t>
            </a:fld>
            <a:endParaRPr lang="en-US"/>
          </a:p>
        </p:txBody>
      </p:sp>
    </p:spTree>
    <p:extLst>
      <p:ext uri="{BB962C8B-B14F-4D97-AF65-F5344CB8AC3E}">
        <p14:creationId xmlns:p14="http://schemas.microsoft.com/office/powerpoint/2010/main" val="3729685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8507">
              <a:defRPr/>
            </a:pPr>
            <a:fld id="{F39393F4-123E-4C4F-82A8-A6E1AD8491A6}" type="slidenum">
              <a:rPr lang="en-US" sz="1900" kern="0">
                <a:solidFill>
                  <a:sysClr val="windowText" lastClr="000000"/>
                </a:solidFill>
              </a:rPr>
              <a:pPr defTabSz="948507">
                <a:defRPr/>
              </a:pPr>
              <a:t>24</a:t>
            </a:fld>
            <a:endParaRPr lang="en-US" sz="1900" kern="0">
              <a:solidFill>
                <a:sysClr val="windowText" lastClr="000000"/>
              </a:solidFill>
            </a:endParaRPr>
          </a:p>
        </p:txBody>
      </p:sp>
    </p:spTree>
    <p:extLst>
      <p:ext uri="{BB962C8B-B14F-4D97-AF65-F5344CB8AC3E}">
        <p14:creationId xmlns:p14="http://schemas.microsoft.com/office/powerpoint/2010/main" val="2303426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8507">
              <a:defRPr/>
            </a:pPr>
            <a:fld id="{F39393F4-123E-4C4F-82A8-A6E1AD8491A6}" type="slidenum">
              <a:rPr lang="en-US" sz="1900" kern="0">
                <a:solidFill>
                  <a:sysClr val="windowText" lastClr="000000"/>
                </a:solidFill>
              </a:rPr>
              <a:pPr defTabSz="948507">
                <a:defRPr/>
              </a:pPr>
              <a:t>25</a:t>
            </a:fld>
            <a:endParaRPr lang="en-US" sz="1900" kern="0">
              <a:solidFill>
                <a:sysClr val="windowText" lastClr="000000"/>
              </a:solidFill>
            </a:endParaRPr>
          </a:p>
        </p:txBody>
      </p:sp>
    </p:spTree>
    <p:extLst>
      <p:ext uri="{BB962C8B-B14F-4D97-AF65-F5344CB8AC3E}">
        <p14:creationId xmlns:p14="http://schemas.microsoft.com/office/powerpoint/2010/main" val="1267206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8507">
              <a:defRPr/>
            </a:pPr>
            <a:fld id="{F39393F4-123E-4C4F-82A8-A6E1AD8491A6}" type="slidenum">
              <a:rPr lang="en-US" sz="1900" kern="0">
                <a:solidFill>
                  <a:sysClr val="windowText" lastClr="000000"/>
                </a:solidFill>
              </a:rPr>
              <a:pPr defTabSz="948507">
                <a:defRPr/>
              </a:pPr>
              <a:t>26</a:t>
            </a:fld>
            <a:endParaRPr lang="en-US" sz="1900" kern="0">
              <a:solidFill>
                <a:sysClr val="windowText" lastClr="000000"/>
              </a:solidFill>
            </a:endParaRPr>
          </a:p>
        </p:txBody>
      </p:sp>
    </p:spTree>
    <p:extLst>
      <p:ext uri="{BB962C8B-B14F-4D97-AF65-F5344CB8AC3E}">
        <p14:creationId xmlns:p14="http://schemas.microsoft.com/office/powerpoint/2010/main" val="3118361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p>
        </p:txBody>
      </p:sp>
      <p:sp>
        <p:nvSpPr>
          <p:cNvPr id="4" name="Slide Number Placeholder 3"/>
          <p:cNvSpPr>
            <a:spLocks noGrp="1"/>
          </p:cNvSpPr>
          <p:nvPr>
            <p:ph type="sldNum" sz="quarter" idx="10"/>
          </p:nvPr>
        </p:nvSpPr>
        <p:spPr/>
        <p:txBody>
          <a:bodyPr/>
          <a:lstStyle/>
          <a:p>
            <a:fld id="{F39393F4-123E-4C4F-82A8-A6E1AD8491A6}"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196429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39393F4-123E-4C4F-82A8-A6E1AD8491A6}"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06922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3</a:t>
            </a:fld>
            <a:endParaRPr lang="en-US"/>
          </a:p>
        </p:txBody>
      </p:sp>
    </p:spTree>
    <p:extLst>
      <p:ext uri="{BB962C8B-B14F-4D97-AF65-F5344CB8AC3E}">
        <p14:creationId xmlns:p14="http://schemas.microsoft.com/office/powerpoint/2010/main" val="140569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Generation</a:t>
            </a:r>
            <a:r>
              <a:rPr lang="en-US" baseline="0" dirty="0"/>
              <a:t> Citizen exists to address this country’s civic engagement crisis</a:t>
            </a:r>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4</a:t>
            </a:fld>
            <a:endParaRPr lang="en-US"/>
          </a:p>
        </p:txBody>
      </p:sp>
    </p:spTree>
    <p:extLst>
      <p:ext uri="{BB962C8B-B14F-4D97-AF65-F5344CB8AC3E}">
        <p14:creationId xmlns:p14="http://schemas.microsoft.com/office/powerpoint/2010/main" val="205904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Generation</a:t>
            </a:r>
            <a:r>
              <a:rPr lang="en-US" baseline="0" dirty="0"/>
              <a:t> Citizen exists to address this country’s civic engagement crisis</a:t>
            </a:r>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5</a:t>
            </a:fld>
            <a:endParaRPr lang="en-US"/>
          </a:p>
        </p:txBody>
      </p:sp>
    </p:spTree>
    <p:extLst>
      <p:ext uri="{BB962C8B-B14F-4D97-AF65-F5344CB8AC3E}">
        <p14:creationId xmlns:p14="http://schemas.microsoft.com/office/powerpoint/2010/main" val="4019576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6</a:t>
            </a:fld>
            <a:endParaRPr lang="en-US"/>
          </a:p>
        </p:txBody>
      </p:sp>
    </p:spTree>
    <p:extLst>
      <p:ext uri="{BB962C8B-B14F-4D97-AF65-F5344CB8AC3E}">
        <p14:creationId xmlns:p14="http://schemas.microsoft.com/office/powerpoint/2010/main" val="3309550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39393F4-123E-4C4F-82A8-A6E1AD8491A6}" type="slidenum">
              <a:rPr lang="en-US" smtClean="0"/>
              <a:pPr/>
              <a:t>7</a:t>
            </a:fld>
            <a:endParaRPr lang="en-US"/>
          </a:p>
        </p:txBody>
      </p:sp>
    </p:spTree>
    <p:extLst>
      <p:ext uri="{BB962C8B-B14F-4D97-AF65-F5344CB8AC3E}">
        <p14:creationId xmlns:p14="http://schemas.microsoft.com/office/powerpoint/2010/main" val="1115720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STATS</a:t>
            </a:r>
          </a:p>
        </p:txBody>
      </p:sp>
      <p:sp>
        <p:nvSpPr>
          <p:cNvPr id="4" name="Slide Number Placeholder 3"/>
          <p:cNvSpPr>
            <a:spLocks noGrp="1"/>
          </p:cNvSpPr>
          <p:nvPr>
            <p:ph type="sldNum" sz="quarter" idx="10"/>
          </p:nvPr>
        </p:nvSpPr>
        <p:spPr/>
        <p:txBody>
          <a:bodyPr/>
          <a:lstStyle/>
          <a:p>
            <a:fld id="{F39393F4-123E-4C4F-82A8-A6E1AD8491A6}" type="slidenum">
              <a:rPr lang="en-US" smtClean="0"/>
              <a:pPr/>
              <a:t>8</a:t>
            </a:fld>
            <a:endParaRPr lang="en-US"/>
          </a:p>
        </p:txBody>
      </p:sp>
    </p:spTree>
    <p:extLst>
      <p:ext uri="{BB962C8B-B14F-4D97-AF65-F5344CB8AC3E}">
        <p14:creationId xmlns:p14="http://schemas.microsoft.com/office/powerpoint/2010/main" val="1185511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STATS</a:t>
            </a:r>
          </a:p>
        </p:txBody>
      </p:sp>
      <p:sp>
        <p:nvSpPr>
          <p:cNvPr id="4" name="Slide Number Placeholder 3"/>
          <p:cNvSpPr>
            <a:spLocks noGrp="1"/>
          </p:cNvSpPr>
          <p:nvPr>
            <p:ph type="sldNum" sz="quarter" idx="10"/>
          </p:nvPr>
        </p:nvSpPr>
        <p:spPr/>
        <p:txBody>
          <a:bodyPr/>
          <a:lstStyle/>
          <a:p>
            <a:fld id="{F39393F4-123E-4C4F-82A8-A6E1AD8491A6}" type="slidenum">
              <a:rPr lang="en-US" smtClean="0"/>
              <a:pPr/>
              <a:t>9</a:t>
            </a:fld>
            <a:endParaRPr lang="en-US"/>
          </a:p>
        </p:txBody>
      </p:sp>
    </p:spTree>
    <p:extLst>
      <p:ext uri="{BB962C8B-B14F-4D97-AF65-F5344CB8AC3E}">
        <p14:creationId xmlns:p14="http://schemas.microsoft.com/office/powerpoint/2010/main" val="286432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B9CBD7-4A0E-4210-8719-C6BB34756E8A}" type="datetime1">
              <a:rPr lang="en-US" smtClean="0">
                <a:solidFill>
                  <a:prstClr val="black">
                    <a:tint val="75000"/>
                  </a:prstClr>
                </a:solidFill>
              </a:rPr>
              <a:pPr/>
              <a:t>4/19/2017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9099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1FD2CF-1A3A-430D-AF44-3999CB8F93AB}" type="datetime1">
              <a:rPr lang="en-US" smtClean="0">
                <a:solidFill>
                  <a:prstClr val="black">
                    <a:tint val="75000"/>
                  </a:prstClr>
                </a:solidFill>
              </a:rPr>
              <a:pPr/>
              <a:t>4/19/2017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0518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97E752-90CE-42BB-A67B-3134890CDBF8}" type="datetime1">
              <a:rPr lang="en-US" smtClean="0">
                <a:solidFill>
                  <a:prstClr val="black">
                    <a:tint val="75000"/>
                  </a:prstClr>
                </a:solidFill>
              </a:rPr>
              <a:pPr/>
              <a:t>4/19/2017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0549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48D607-91AC-4552-B3B7-9EAEB88515E5}" type="datetime1">
              <a:rPr lang="en-US" smtClean="0">
                <a:solidFill>
                  <a:prstClr val="black">
                    <a:tint val="75000"/>
                  </a:prstClr>
                </a:solidFill>
              </a:rPr>
              <a:pPr/>
              <a:t>4/19/2017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7754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E8267B-CB15-494E-879B-A70320C51F20}" type="datetime1">
              <a:rPr lang="en-US" smtClean="0">
                <a:solidFill>
                  <a:prstClr val="black">
                    <a:tint val="75000"/>
                  </a:prstClr>
                </a:solidFill>
              </a:rPr>
              <a:pPr/>
              <a:t>4/19/2017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0495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CBE222-FF9B-4EA4-8A9C-CB6685E83101}" type="datetime1">
              <a:rPr lang="en-US" smtClean="0">
                <a:solidFill>
                  <a:prstClr val="black">
                    <a:tint val="75000"/>
                  </a:prstClr>
                </a:solidFill>
              </a:rPr>
              <a:pPr/>
              <a:t>4/19/2017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4198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E88E96-6B03-44E2-9987-07A294B76545}" type="datetime1">
              <a:rPr lang="en-US" smtClean="0">
                <a:solidFill>
                  <a:prstClr val="black">
                    <a:tint val="75000"/>
                  </a:prstClr>
                </a:solidFill>
              </a:rPr>
              <a:pPr/>
              <a:t>4/19/2017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517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514515-8BE2-459C-8D4E-F258D7D31DB5}" type="datetime1">
              <a:rPr lang="en-US" smtClean="0">
                <a:solidFill>
                  <a:prstClr val="black">
                    <a:tint val="75000"/>
                  </a:prstClr>
                </a:solidFill>
              </a:rPr>
              <a:pPr/>
              <a:t>4/19/2017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047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46B66E-BE0D-4FF0-9B8D-298DB7FE9F05}" type="datetime1">
              <a:rPr lang="en-US" smtClean="0">
                <a:solidFill>
                  <a:prstClr val="black">
                    <a:tint val="75000"/>
                  </a:prstClr>
                </a:solidFill>
              </a:rPr>
              <a:pPr/>
              <a:t>4/19/2017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9918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A70800-5C24-4E40-9279-8BA142CB510E}" type="datetime1">
              <a:rPr lang="en-US" smtClean="0">
                <a:solidFill>
                  <a:prstClr val="black">
                    <a:tint val="75000"/>
                  </a:prstClr>
                </a:solidFill>
              </a:rPr>
              <a:pPr/>
              <a:t>4/19/2017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086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6FD0E6-38A8-4E5C-83DB-2984C2E2D5C9}" type="datetime1">
              <a:rPr lang="en-US" smtClean="0">
                <a:solidFill>
                  <a:prstClr val="black">
                    <a:tint val="75000"/>
                  </a:prstClr>
                </a:solidFill>
              </a:rPr>
              <a:pPr/>
              <a:t>4/19/2017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4498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9A444D-6EDF-4CAD-99FE-C6DD8E29B4FB}" type="datetime1">
              <a:rPr lang="en-US" smtClean="0">
                <a:solidFill>
                  <a:prstClr val="black">
                    <a:tint val="75000"/>
                  </a:prstClr>
                </a:solidFill>
              </a:rPr>
              <a:pPr/>
              <a:t>4/19/2017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308933-A96C-4D6E-8630-01794E949A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483620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2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TextBox 5"/>
          <p:cNvSpPr txBox="1"/>
          <p:nvPr/>
        </p:nvSpPr>
        <p:spPr>
          <a:xfrm>
            <a:off x="147518" y="95223"/>
            <a:ext cx="8996482" cy="1569660"/>
          </a:xfrm>
          <a:prstGeom prst="rect">
            <a:avLst/>
          </a:prstGeom>
          <a:noFill/>
        </p:spPr>
        <p:txBody>
          <a:bodyPr wrap="square" rtlCol="0">
            <a:spAutoFit/>
          </a:bodyPr>
          <a:lstStyle/>
          <a:p>
            <a:r>
              <a:rPr lang="en-US" sz="4800" b="1" dirty="0">
                <a:solidFill>
                  <a:schemeClr val="bg1"/>
                </a:solidFill>
                <a:latin typeface="Franklin Gothic Book"/>
                <a:cs typeface="Franklin Gothic Book"/>
              </a:rPr>
              <a:t>GENERATION CITIZEN:</a:t>
            </a:r>
          </a:p>
          <a:p>
            <a:r>
              <a:rPr lang="en-US" sz="4800" b="1" dirty="0">
                <a:solidFill>
                  <a:schemeClr val="bg1"/>
                </a:solidFill>
                <a:latin typeface="Franklin Gothic Book"/>
                <a:cs typeface="Franklin Gothic Book"/>
              </a:rPr>
              <a:t>Hack for Democracy</a:t>
            </a:r>
            <a:endParaRPr lang="en-US" sz="3600" b="1" i="1" dirty="0">
              <a:solidFill>
                <a:schemeClr val="bg1"/>
              </a:solidFill>
              <a:latin typeface="Franklin Gothic Book"/>
              <a:cs typeface="Franklin Gothic Book"/>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4114800"/>
            <a:ext cx="3281231" cy="2260404"/>
          </a:xfrm>
          <a:prstGeom prst="rect">
            <a:avLst/>
          </a:prstGeom>
        </p:spPr>
      </p:pic>
    </p:spTree>
    <p:extLst>
      <p:ext uri="{BB962C8B-B14F-4D97-AF65-F5344CB8AC3E}">
        <p14:creationId xmlns:p14="http://schemas.microsoft.com/office/powerpoint/2010/main" val="1764771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92802" y="-225778"/>
            <a:ext cx="10658246" cy="7086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p:cNvSpPr>
            <a:spLocks noGrp="1"/>
          </p:cNvSpPr>
          <p:nvPr>
            <p:ph type="sldNum" sz="quarter" idx="12"/>
          </p:nvPr>
        </p:nvSpPr>
        <p:spPr/>
        <p:txBody>
          <a:bodyPr/>
          <a:lstStyle/>
          <a:p>
            <a:fld id="{12308933-A96C-4D6E-8630-01794E949A50}" type="slidenum">
              <a:rPr lang="en-US" smtClean="0"/>
              <a:pPr/>
              <a:t>10</a:t>
            </a:fld>
            <a:endParaRPr lang="en-US"/>
          </a:p>
        </p:txBody>
      </p:sp>
      <p:sp>
        <p:nvSpPr>
          <p:cNvPr id="6" name="Rectangle 5"/>
          <p:cNvSpPr/>
          <p:nvPr/>
        </p:nvSpPr>
        <p:spPr>
          <a:xfrm>
            <a:off x="460755" y="4320818"/>
            <a:ext cx="8305800" cy="2400657"/>
          </a:xfrm>
          <a:prstGeom prst="rect">
            <a:avLst/>
          </a:prstGeom>
          <a:solidFill>
            <a:schemeClr val="bg1">
              <a:alpha val="75000"/>
            </a:schemeClr>
          </a:solidFill>
        </p:spPr>
        <p:txBody>
          <a:bodyPr wrap="square">
            <a:spAutoFit/>
          </a:bodyPr>
          <a:lstStyle/>
          <a:p>
            <a:endParaRPr lang="en-US" sz="1000" b="1" dirty="0">
              <a:solidFill>
                <a:srgbClr val="C84C15"/>
              </a:solidFill>
              <a:latin typeface="Franklin Gothic Book"/>
              <a:cs typeface="Franklin Gothic Book"/>
            </a:endParaRPr>
          </a:p>
          <a:p>
            <a:pPr algn="ctr"/>
            <a:r>
              <a:rPr lang="en-US" sz="2800" b="1" dirty="0">
                <a:solidFill>
                  <a:srgbClr val="C84C15"/>
                </a:solidFill>
                <a:latin typeface="Franklin Gothic Book"/>
                <a:cs typeface="Franklin Gothic Book"/>
              </a:rPr>
              <a:t>INTRODUCING… ACTION CIVICS</a:t>
            </a:r>
          </a:p>
          <a:p>
            <a:pPr algn="ctr"/>
            <a:r>
              <a:rPr lang="en-US" sz="2800" dirty="0">
                <a:solidFill>
                  <a:srgbClr val="035F76"/>
                </a:solidFill>
                <a:latin typeface="Franklin Gothic Book" panose="020B0503020102020204" pitchFamily="34" charset="0"/>
                <a:ea typeface="Calibri" panose="020F0502020204030204" pitchFamily="34" charset="0"/>
                <a:cs typeface="Times New Roman" panose="02020603050405020304" pitchFamily="18" charset="0"/>
              </a:rPr>
              <a:t>In schools, as part of the school day:</a:t>
            </a:r>
          </a:p>
          <a:p>
            <a:pPr algn="ctr"/>
            <a:r>
              <a:rPr lang="en-US" sz="2800" dirty="0">
                <a:solidFill>
                  <a:srgbClr val="035F76"/>
                </a:solidFill>
                <a:latin typeface="Franklin Gothic Book" panose="020B0503020102020204" pitchFamily="34" charset="0"/>
                <a:ea typeface="Calibri" panose="020F0502020204030204" pitchFamily="34" charset="0"/>
                <a:cs typeface="Times New Roman" panose="02020603050405020304" pitchFamily="18" charset="0"/>
              </a:rPr>
              <a:t>Students learn how democracy works by </a:t>
            </a:r>
          </a:p>
          <a:p>
            <a:pPr algn="ctr"/>
            <a:r>
              <a:rPr lang="en-US" sz="2800" dirty="0">
                <a:solidFill>
                  <a:srgbClr val="035F76"/>
                </a:solidFill>
                <a:latin typeface="Franklin Gothic Book" panose="020B0503020102020204" pitchFamily="34" charset="0"/>
                <a:ea typeface="Calibri" panose="020F0502020204030204" pitchFamily="34" charset="0"/>
                <a:cs typeface="Times New Roman" panose="02020603050405020304" pitchFamily="18" charset="0"/>
              </a:rPr>
              <a:t>utilizing government to take real action </a:t>
            </a:r>
          </a:p>
          <a:p>
            <a:pPr marR="0" lvl="0" algn="ctr">
              <a:spcBef>
                <a:spcPts val="0"/>
              </a:spcBef>
              <a:spcAft>
                <a:spcPts val="0"/>
              </a:spcAft>
            </a:pPr>
            <a:r>
              <a:rPr lang="en-US" sz="2800" dirty="0">
                <a:solidFill>
                  <a:srgbClr val="035F76"/>
                </a:solidFill>
                <a:latin typeface="Franklin Gothic Book" panose="020B0503020102020204" pitchFamily="34" charset="0"/>
                <a:ea typeface="Calibri" panose="020F0502020204030204" pitchFamily="34" charset="0"/>
                <a:cs typeface="Times New Roman" panose="02020603050405020304" pitchFamily="18" charset="0"/>
              </a:rPr>
              <a:t>on important community issues</a:t>
            </a:r>
          </a:p>
        </p:txBody>
      </p:sp>
    </p:spTree>
    <p:extLst>
      <p:ext uri="{BB962C8B-B14F-4D97-AF65-F5344CB8AC3E}">
        <p14:creationId xmlns:p14="http://schemas.microsoft.com/office/powerpoint/2010/main" val="3898262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08" y="135343"/>
            <a:ext cx="6856019" cy="504884"/>
          </a:xfrm>
        </p:spPr>
        <p:txBody>
          <a:bodyPr>
            <a:noAutofit/>
          </a:bodyPr>
          <a:lstStyle/>
          <a:p>
            <a:pPr algn="l"/>
            <a:r>
              <a:rPr lang="en-US" sz="1800" b="1" dirty="0">
                <a:solidFill>
                  <a:srgbClr val="035F76"/>
                </a:solidFill>
                <a:latin typeface="Franklin Gothic Book" panose="020B0503020102020204" pitchFamily="34" charset="0"/>
                <a:cs typeface="Helvetica" pitchFamily="34" charset="0"/>
              </a:rPr>
              <a:t>A Timeline of the Generation Citizen Classroom</a:t>
            </a:r>
            <a:br>
              <a:rPr lang="en-US" sz="2325" b="1" dirty="0">
                <a:solidFill>
                  <a:srgbClr val="035F76"/>
                </a:solidFill>
                <a:latin typeface="Franklin Gothic Book" panose="020B0503020102020204" pitchFamily="34" charset="0"/>
                <a:cs typeface="Helvetica" pitchFamily="34" charset="0"/>
              </a:rPr>
            </a:br>
            <a:endParaRPr lang="en-US" sz="1500" b="1" dirty="0">
              <a:solidFill>
                <a:srgbClr val="786A65"/>
              </a:solidFill>
              <a:latin typeface="Franklin Gothic Book" panose="020B0503020102020204" pitchFamily="34" charset="0"/>
              <a:cs typeface="Helvetica" pitchFamily="34" charset="0"/>
            </a:endParaRPr>
          </a:p>
        </p:txBody>
      </p:sp>
      <p:sp>
        <p:nvSpPr>
          <p:cNvPr id="23" name="Rectangle 22"/>
          <p:cNvSpPr/>
          <p:nvPr/>
        </p:nvSpPr>
        <p:spPr>
          <a:xfrm>
            <a:off x="367728" y="1539850"/>
            <a:ext cx="2415890" cy="1477328"/>
          </a:xfrm>
          <a:prstGeom prst="rect">
            <a:avLst/>
          </a:prstGeom>
          <a:ln>
            <a:solidFill>
              <a:schemeClr val="tx1"/>
            </a:solidFill>
          </a:ln>
        </p:spPr>
        <p:txBody>
          <a:bodyPr wrap="square">
            <a:spAutoFit/>
          </a:bodyPr>
          <a:lstStyle/>
          <a:p>
            <a:r>
              <a:rPr lang="en-US" sz="1500" i="1" dirty="0">
                <a:latin typeface="Helvetica"/>
                <a:cs typeface="Helvetica"/>
              </a:rPr>
              <a:t>With support of teachers and college </a:t>
            </a:r>
            <a:r>
              <a:rPr lang="en-US" sz="1500" b="1" i="1" dirty="0">
                <a:latin typeface="Helvetica"/>
                <a:cs typeface="Helvetica"/>
              </a:rPr>
              <a:t>DEMOCRACY COACHES</a:t>
            </a:r>
            <a:r>
              <a:rPr lang="en-US" sz="1500" i="1" dirty="0">
                <a:latin typeface="Helvetica"/>
                <a:cs typeface="Helvetica"/>
              </a:rPr>
              <a:t>, students build consensus to choose a </a:t>
            </a:r>
            <a:r>
              <a:rPr lang="en-US" sz="1500" b="1" i="1" dirty="0">
                <a:latin typeface="Helvetica"/>
                <a:cs typeface="Helvetica"/>
              </a:rPr>
              <a:t>FOCUS ISSUE.</a:t>
            </a:r>
            <a:endParaRPr lang="en-US" sz="1500" i="1" dirty="0">
              <a:solidFill>
                <a:srgbClr val="0000FF"/>
              </a:solidFill>
              <a:latin typeface="Helvetica"/>
              <a:cs typeface="Helvetica"/>
            </a:endParaRPr>
          </a:p>
        </p:txBody>
      </p:sp>
      <p:sp>
        <p:nvSpPr>
          <p:cNvPr id="24" name="Rectangle 23"/>
          <p:cNvSpPr/>
          <p:nvPr/>
        </p:nvSpPr>
        <p:spPr>
          <a:xfrm>
            <a:off x="3363235" y="1682871"/>
            <a:ext cx="2122885" cy="1015663"/>
          </a:xfrm>
          <a:prstGeom prst="rect">
            <a:avLst/>
          </a:prstGeom>
          <a:ln>
            <a:solidFill>
              <a:schemeClr val="tx1"/>
            </a:solidFill>
          </a:ln>
        </p:spPr>
        <p:txBody>
          <a:bodyPr wrap="square">
            <a:spAutoFit/>
          </a:bodyPr>
          <a:lstStyle/>
          <a:p>
            <a:r>
              <a:rPr lang="en-US" sz="1500" i="1" dirty="0">
                <a:latin typeface="Helvetica"/>
                <a:cs typeface="Helvetica"/>
              </a:rPr>
              <a:t>Students research and analyze to identify a </a:t>
            </a:r>
            <a:r>
              <a:rPr lang="en-US" sz="1500" b="1" i="1" dirty="0">
                <a:latin typeface="Helvetica"/>
                <a:cs typeface="Helvetica"/>
              </a:rPr>
              <a:t>POLICY-LEVEL SOLUTION.</a:t>
            </a:r>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8682" r="5636"/>
          <a:stretch/>
        </p:blipFill>
        <p:spPr>
          <a:xfrm>
            <a:off x="805267" y="603576"/>
            <a:ext cx="1061429" cy="935018"/>
          </a:xfrm>
          <a:prstGeom prst="rect">
            <a:avLst/>
          </a:prstGeom>
        </p:spPr>
      </p:pic>
      <p:sp>
        <p:nvSpPr>
          <p:cNvPr id="26" name="Rectangle 25"/>
          <p:cNvSpPr/>
          <p:nvPr/>
        </p:nvSpPr>
        <p:spPr>
          <a:xfrm>
            <a:off x="6705600" y="1783930"/>
            <a:ext cx="1856339" cy="1246495"/>
          </a:xfrm>
          <a:prstGeom prst="rect">
            <a:avLst/>
          </a:prstGeom>
          <a:ln>
            <a:solidFill>
              <a:schemeClr val="tx1"/>
            </a:solidFill>
          </a:ln>
        </p:spPr>
        <p:txBody>
          <a:bodyPr wrap="square">
            <a:spAutoFit/>
          </a:bodyPr>
          <a:lstStyle/>
          <a:p>
            <a:r>
              <a:rPr lang="en-US" sz="1500" i="1" dirty="0">
                <a:latin typeface="Helvetica"/>
                <a:cs typeface="Helvetica"/>
              </a:rPr>
              <a:t>Students create an action plan using the </a:t>
            </a:r>
            <a:r>
              <a:rPr lang="en-US" sz="1500" b="1" i="1" dirty="0">
                <a:latin typeface="Helvetica"/>
                <a:cs typeface="Helvetica"/>
              </a:rPr>
              <a:t>ADVOCACY HOURGLASS </a:t>
            </a:r>
            <a:r>
              <a:rPr lang="en-US" sz="1500" i="1" dirty="0">
                <a:latin typeface="Helvetica"/>
                <a:cs typeface="Helvetica"/>
              </a:rPr>
              <a:t>framework.</a:t>
            </a:r>
            <a:endParaRPr lang="en-US" sz="1500" i="1" dirty="0">
              <a:solidFill>
                <a:srgbClr val="0000FF"/>
              </a:solidFill>
              <a:latin typeface="Helvetica"/>
              <a:cs typeface="Helvetica"/>
            </a:endParaRPr>
          </a:p>
        </p:txBody>
      </p:sp>
      <p:grpSp>
        <p:nvGrpSpPr>
          <p:cNvPr id="27" name="Group 26"/>
          <p:cNvGrpSpPr/>
          <p:nvPr/>
        </p:nvGrpSpPr>
        <p:grpSpPr>
          <a:xfrm>
            <a:off x="7156727" y="593105"/>
            <a:ext cx="1079269" cy="1229449"/>
            <a:chOff x="5867400" y="1371600"/>
            <a:chExt cx="2971800" cy="4925351"/>
          </a:xfrm>
        </p:grpSpPr>
        <p:sp>
          <p:nvSpPr>
            <p:cNvPr id="28" name="Isosceles Triangle 27"/>
            <p:cNvSpPr/>
            <p:nvPr/>
          </p:nvSpPr>
          <p:spPr>
            <a:xfrm>
              <a:off x="5867400" y="3733800"/>
              <a:ext cx="2971800" cy="2362200"/>
            </a:xfrm>
            <a:prstGeom prst="triangle">
              <a:avLst/>
            </a:prstGeom>
            <a:gradFill flip="none" rotWithShape="1">
              <a:gsLst>
                <a:gs pos="0">
                  <a:srgbClr val="CC512B"/>
                </a:gs>
                <a:gs pos="100000">
                  <a:srgbClr val="CC512B">
                    <a:alpha val="20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a:p>
          </p:txBody>
        </p:sp>
        <p:sp>
          <p:nvSpPr>
            <p:cNvPr id="29" name="Isosceles Triangle 28"/>
            <p:cNvSpPr/>
            <p:nvPr/>
          </p:nvSpPr>
          <p:spPr>
            <a:xfrm rot="10800000">
              <a:off x="5867400" y="1371600"/>
              <a:ext cx="2971800" cy="2362200"/>
            </a:xfrm>
            <a:prstGeom prst="triangle">
              <a:avLst/>
            </a:prstGeom>
            <a:gradFill flip="none" rotWithShape="1">
              <a:gsLst>
                <a:gs pos="0">
                  <a:srgbClr val="035F76"/>
                </a:gs>
                <a:gs pos="100000">
                  <a:srgbClr val="035F76">
                    <a:alpha val="20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a:p>
          </p:txBody>
        </p:sp>
        <p:sp>
          <p:nvSpPr>
            <p:cNvPr id="30" name="TextBox 29"/>
            <p:cNvSpPr txBox="1"/>
            <p:nvPr/>
          </p:nvSpPr>
          <p:spPr>
            <a:xfrm>
              <a:off x="6543997" y="2343090"/>
              <a:ext cx="1819417" cy="905858"/>
            </a:xfrm>
            <a:prstGeom prst="rect">
              <a:avLst/>
            </a:prstGeom>
            <a:noFill/>
            <a:ln>
              <a:noFill/>
            </a:ln>
          </p:spPr>
          <p:txBody>
            <a:bodyPr wrap="none" rtlCol="0">
              <a:spAutoFit/>
            </a:bodyPr>
            <a:lstStyle/>
            <a:p>
              <a:pPr algn="ctr"/>
              <a:r>
                <a:rPr lang="en-US" sz="750" dirty="0">
                  <a:solidFill>
                    <a:srgbClr val="FFFFFF"/>
                  </a:solidFill>
                  <a:latin typeface="Franklin Gothic Book"/>
                  <a:cs typeface="Franklin Gothic Book"/>
                </a:rPr>
                <a:t>Focus Issue</a:t>
              </a:r>
            </a:p>
          </p:txBody>
        </p:sp>
        <p:sp>
          <p:nvSpPr>
            <p:cNvPr id="31" name="TextBox 30"/>
            <p:cNvSpPr txBox="1"/>
            <p:nvPr/>
          </p:nvSpPr>
          <p:spPr>
            <a:xfrm>
              <a:off x="6167072" y="1600200"/>
              <a:ext cx="2587440" cy="905858"/>
            </a:xfrm>
            <a:prstGeom prst="rect">
              <a:avLst/>
            </a:prstGeom>
            <a:noFill/>
            <a:ln>
              <a:noFill/>
            </a:ln>
          </p:spPr>
          <p:txBody>
            <a:bodyPr wrap="none" rtlCol="0">
              <a:spAutoFit/>
            </a:bodyPr>
            <a:lstStyle/>
            <a:p>
              <a:pPr algn="ctr"/>
              <a:r>
                <a:rPr lang="en-US" sz="750" dirty="0">
                  <a:solidFill>
                    <a:schemeClr val="bg1"/>
                  </a:solidFill>
                  <a:latin typeface="Franklin Gothic Book"/>
                  <a:cs typeface="Franklin Gothic Book"/>
                </a:rPr>
                <a:t>Community Issues</a:t>
              </a:r>
            </a:p>
          </p:txBody>
        </p:sp>
        <p:sp>
          <p:nvSpPr>
            <p:cNvPr id="32" name="TextBox 31"/>
            <p:cNvSpPr txBox="1"/>
            <p:nvPr/>
          </p:nvSpPr>
          <p:spPr>
            <a:xfrm>
              <a:off x="6549989" y="3105088"/>
              <a:ext cx="1806176" cy="905858"/>
            </a:xfrm>
            <a:prstGeom prst="rect">
              <a:avLst/>
            </a:prstGeom>
            <a:noFill/>
            <a:ln>
              <a:noFill/>
            </a:ln>
          </p:spPr>
          <p:txBody>
            <a:bodyPr wrap="none" rtlCol="0">
              <a:spAutoFit/>
            </a:bodyPr>
            <a:lstStyle/>
            <a:p>
              <a:pPr algn="ctr"/>
              <a:r>
                <a:rPr lang="en-US" sz="750" dirty="0">
                  <a:solidFill>
                    <a:srgbClr val="786A65"/>
                  </a:solidFill>
                  <a:latin typeface="Franklin Gothic Book"/>
                  <a:cs typeface="Franklin Gothic Book"/>
                </a:rPr>
                <a:t>Root Cause</a:t>
              </a:r>
            </a:p>
          </p:txBody>
        </p:sp>
        <p:sp>
          <p:nvSpPr>
            <p:cNvPr id="33" name="TextBox 32"/>
            <p:cNvSpPr txBox="1"/>
            <p:nvPr/>
          </p:nvSpPr>
          <p:spPr>
            <a:xfrm>
              <a:off x="6926325" y="3867089"/>
              <a:ext cx="1029325" cy="905858"/>
            </a:xfrm>
            <a:prstGeom prst="rect">
              <a:avLst/>
            </a:prstGeom>
            <a:noFill/>
            <a:ln>
              <a:noFill/>
            </a:ln>
          </p:spPr>
          <p:txBody>
            <a:bodyPr wrap="none" rtlCol="0">
              <a:spAutoFit/>
            </a:bodyPr>
            <a:lstStyle/>
            <a:p>
              <a:pPr algn="ctr"/>
              <a:r>
                <a:rPr lang="en-US" sz="750" dirty="0">
                  <a:solidFill>
                    <a:srgbClr val="786A65"/>
                  </a:solidFill>
                  <a:latin typeface="Franklin Gothic Book"/>
                  <a:cs typeface="Franklin Gothic Book"/>
                </a:rPr>
                <a:t>Goal</a:t>
              </a:r>
            </a:p>
          </p:txBody>
        </p:sp>
        <p:sp>
          <p:nvSpPr>
            <p:cNvPr id="34" name="TextBox 33"/>
            <p:cNvSpPr txBox="1"/>
            <p:nvPr/>
          </p:nvSpPr>
          <p:spPr>
            <a:xfrm>
              <a:off x="6768732" y="4629091"/>
              <a:ext cx="1342715" cy="905858"/>
            </a:xfrm>
            <a:prstGeom prst="rect">
              <a:avLst/>
            </a:prstGeom>
            <a:noFill/>
            <a:ln>
              <a:noFill/>
            </a:ln>
          </p:spPr>
          <p:txBody>
            <a:bodyPr wrap="none" rtlCol="0">
              <a:spAutoFit/>
            </a:bodyPr>
            <a:lstStyle/>
            <a:p>
              <a:pPr algn="ctr"/>
              <a:r>
                <a:rPr lang="en-US" sz="750" dirty="0">
                  <a:solidFill>
                    <a:srgbClr val="FFFFFF"/>
                  </a:solidFill>
                  <a:latin typeface="Franklin Gothic Book"/>
                  <a:cs typeface="Franklin Gothic Book"/>
                </a:rPr>
                <a:t>Targets</a:t>
              </a:r>
            </a:p>
          </p:txBody>
        </p:sp>
        <p:sp>
          <p:nvSpPr>
            <p:cNvPr id="35" name="TextBox 34"/>
            <p:cNvSpPr txBox="1"/>
            <p:nvPr/>
          </p:nvSpPr>
          <p:spPr>
            <a:xfrm>
              <a:off x="6795444" y="5391093"/>
              <a:ext cx="1294159" cy="905858"/>
            </a:xfrm>
            <a:prstGeom prst="rect">
              <a:avLst/>
            </a:prstGeom>
            <a:noFill/>
            <a:ln>
              <a:noFill/>
            </a:ln>
          </p:spPr>
          <p:txBody>
            <a:bodyPr wrap="none" rtlCol="0">
              <a:spAutoFit/>
            </a:bodyPr>
            <a:lstStyle/>
            <a:p>
              <a:pPr algn="ctr"/>
              <a:r>
                <a:rPr lang="en-US" sz="750" dirty="0">
                  <a:solidFill>
                    <a:srgbClr val="FFFFFF"/>
                  </a:solidFill>
                  <a:latin typeface="Franklin Gothic Book"/>
                  <a:cs typeface="Franklin Gothic Book"/>
                </a:rPr>
                <a:t>Tactics</a:t>
              </a:r>
            </a:p>
          </p:txBody>
        </p:sp>
      </p:grpSp>
      <p:sp>
        <p:nvSpPr>
          <p:cNvPr id="36" name="Rectangle 35"/>
          <p:cNvSpPr/>
          <p:nvPr/>
        </p:nvSpPr>
        <p:spPr>
          <a:xfrm>
            <a:off x="2858861" y="4549793"/>
            <a:ext cx="3122141" cy="1015663"/>
          </a:xfrm>
          <a:prstGeom prst="rect">
            <a:avLst/>
          </a:prstGeom>
          <a:ln>
            <a:solidFill>
              <a:schemeClr val="tx1"/>
            </a:solidFill>
          </a:ln>
        </p:spPr>
        <p:txBody>
          <a:bodyPr wrap="square">
            <a:spAutoFit/>
          </a:bodyPr>
          <a:lstStyle/>
          <a:p>
            <a:r>
              <a:rPr lang="en-US" sz="1500" dirty="0">
                <a:latin typeface="Helvetica"/>
                <a:cs typeface="Helvetica"/>
              </a:rPr>
              <a:t>Students launch </a:t>
            </a:r>
            <a:r>
              <a:rPr lang="en-US" sz="1500" b="1" dirty="0">
                <a:latin typeface="Helvetica"/>
                <a:cs typeface="Helvetica"/>
              </a:rPr>
              <a:t>REAL ACTION</a:t>
            </a:r>
            <a:r>
              <a:rPr lang="en-US" sz="1500" dirty="0">
                <a:latin typeface="Helvetica"/>
                <a:cs typeface="Helvetica"/>
              </a:rPr>
              <a:t>, in which they meet and speak with government and community leaders.</a:t>
            </a:r>
            <a:endParaRPr lang="en-US" sz="1500" dirty="0">
              <a:solidFill>
                <a:srgbClr val="0000FF"/>
              </a:solidFill>
              <a:latin typeface="Helvetica"/>
              <a:cs typeface="Helvetica"/>
            </a:endParaRPr>
          </a:p>
        </p:txBody>
      </p:sp>
      <p:pic>
        <p:nvPicPr>
          <p:cNvPr id="39" name="Picture 38" descr="Screen shot 2015-10-13 at 10.07.46 AM.png"/>
          <p:cNvPicPr>
            <a:picLocks noChangeAspect="1"/>
          </p:cNvPicPr>
          <p:nvPr/>
        </p:nvPicPr>
        <p:blipFill>
          <a:blip r:embed="rId4"/>
          <a:stretch>
            <a:fillRect/>
          </a:stretch>
        </p:blipFill>
        <p:spPr>
          <a:xfrm>
            <a:off x="2863781" y="3710488"/>
            <a:ext cx="1112194" cy="889225"/>
          </a:xfrm>
          <a:prstGeom prst="rect">
            <a:avLst/>
          </a:prstGeom>
        </p:spPr>
      </p:pic>
      <p:sp>
        <p:nvSpPr>
          <p:cNvPr id="40" name="Rectangle 39"/>
          <p:cNvSpPr/>
          <p:nvPr/>
        </p:nvSpPr>
        <p:spPr>
          <a:xfrm>
            <a:off x="304754" y="4309905"/>
            <a:ext cx="1731636" cy="2169825"/>
          </a:xfrm>
          <a:prstGeom prst="rect">
            <a:avLst/>
          </a:prstGeom>
          <a:ln>
            <a:solidFill>
              <a:schemeClr val="tx1"/>
            </a:solidFill>
          </a:ln>
        </p:spPr>
        <p:txBody>
          <a:bodyPr wrap="square">
            <a:spAutoFit/>
          </a:bodyPr>
          <a:lstStyle/>
          <a:p>
            <a:r>
              <a:rPr lang="en-US" sz="1500" dirty="0">
                <a:latin typeface="Helvetica"/>
                <a:cs typeface="Helvetica"/>
              </a:rPr>
              <a:t>Students gain the </a:t>
            </a:r>
            <a:r>
              <a:rPr lang="en-US" sz="1500" b="1" dirty="0">
                <a:latin typeface="Helvetica"/>
                <a:cs typeface="Helvetica"/>
              </a:rPr>
              <a:t>skills, knowledge, and motivation </a:t>
            </a:r>
            <a:r>
              <a:rPr lang="en-US" sz="1500" dirty="0">
                <a:latin typeface="Helvetica"/>
                <a:cs typeface="Helvetica"/>
              </a:rPr>
              <a:t>to be lifelong active citizens, and collectively build a new voice for politics.</a:t>
            </a: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7877" y="728279"/>
            <a:ext cx="1473246" cy="979552"/>
          </a:xfrm>
          <a:prstGeom prst="rect">
            <a:avLst/>
          </a:prstGeom>
        </p:spPr>
      </p:pic>
      <p:pic>
        <p:nvPicPr>
          <p:cNvPr id="44" name="Picture 43" descr="Screen shot 2015-10-13 at 10.07.46 AM.png"/>
          <p:cNvPicPr>
            <a:picLocks noChangeAspect="1"/>
          </p:cNvPicPr>
          <p:nvPr/>
        </p:nvPicPr>
        <p:blipFill>
          <a:blip r:embed="rId6"/>
          <a:stretch>
            <a:fillRect/>
          </a:stretch>
        </p:blipFill>
        <p:spPr>
          <a:xfrm>
            <a:off x="609600" y="3306752"/>
            <a:ext cx="1029280" cy="995533"/>
          </a:xfrm>
          <a:prstGeom prst="rect">
            <a:avLst/>
          </a:prstGeom>
        </p:spPr>
      </p:pic>
      <p:pic>
        <p:nvPicPr>
          <p:cNvPr id="48" name="Picture 47" descr="Screen shot 2015-10-13 at 10.07.46 AM.png"/>
          <p:cNvPicPr>
            <a:picLocks noChangeAspect="1"/>
          </p:cNvPicPr>
          <p:nvPr/>
        </p:nvPicPr>
        <p:blipFill>
          <a:blip r:embed="rId7"/>
          <a:stretch>
            <a:fillRect/>
          </a:stretch>
        </p:blipFill>
        <p:spPr>
          <a:xfrm>
            <a:off x="3986448" y="3699447"/>
            <a:ext cx="994317" cy="896211"/>
          </a:xfrm>
          <a:prstGeom prst="rect">
            <a:avLst/>
          </a:prstGeom>
        </p:spPr>
      </p:pic>
      <p:pic>
        <p:nvPicPr>
          <p:cNvPr id="18" name="Picture 17"/>
          <p:cNvPicPr>
            <a:picLocks noChangeAspect="1"/>
          </p:cNvPicPr>
          <p:nvPr/>
        </p:nvPicPr>
        <p:blipFill rotWithShape="1">
          <a:blip r:embed="rId8" cstate="print">
            <a:extLst>
              <a:ext uri="{28A0092B-C50C-407E-A947-70E740481C1C}">
                <a14:useLocalDpi xmlns:a14="http://schemas.microsoft.com/office/drawing/2010/main" val="0"/>
              </a:ext>
            </a:extLst>
          </a:blip>
          <a:srcRect l="29857" t="6168" r="32550" b="48738"/>
          <a:stretch/>
        </p:blipFill>
        <p:spPr>
          <a:xfrm>
            <a:off x="4991238" y="3699447"/>
            <a:ext cx="989764" cy="890788"/>
          </a:xfrm>
          <a:prstGeom prst="rect">
            <a:avLst/>
          </a:prstGeom>
        </p:spPr>
      </p:pic>
      <p:sp>
        <p:nvSpPr>
          <p:cNvPr id="42" name="Right Arrow 41"/>
          <p:cNvSpPr/>
          <p:nvPr/>
        </p:nvSpPr>
        <p:spPr>
          <a:xfrm>
            <a:off x="2304233" y="821162"/>
            <a:ext cx="819846" cy="62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a:off x="5926875" y="920066"/>
            <a:ext cx="855525" cy="62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p:cNvSpPr/>
          <p:nvPr/>
        </p:nvSpPr>
        <p:spPr>
          <a:xfrm rot="18448534">
            <a:off x="6230497" y="3259088"/>
            <a:ext cx="808897" cy="762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eft Arrow 45"/>
          <p:cNvSpPr/>
          <p:nvPr/>
        </p:nvSpPr>
        <p:spPr>
          <a:xfrm>
            <a:off x="1896406" y="3407624"/>
            <a:ext cx="709848" cy="7937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03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36" grpId="0" animBg="1"/>
      <p:bldP spid="40" grpId="0" animBg="1"/>
      <p:bldP spid="42" grpId="0" animBg="1"/>
      <p:bldP spid="43" grpId="0" animBg="1"/>
      <p:bldP spid="3" grpId="0"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2362200"/>
            <a:ext cx="8153400" cy="3970318"/>
          </a:xfrm>
          <a:prstGeom prst="rect">
            <a:avLst/>
          </a:prstGeom>
        </p:spPr>
        <p:txBody>
          <a:bodyPr wrap="square">
            <a:spAutoFit/>
          </a:bodyPr>
          <a:lstStyle/>
          <a:p>
            <a:pPr algn="ctr"/>
            <a:r>
              <a:rPr lang="en-US" sz="2800" dirty="0">
                <a:solidFill>
                  <a:srgbClr val="035F76"/>
                </a:solidFill>
                <a:latin typeface="Helvetica"/>
                <a:cs typeface="Helvetica"/>
              </a:rPr>
              <a:t>Generation Citizen works to ensure that every student in the United States receives an effective action civics education, which provides them with the knowledge and skills necessary to participate in our democracy as active citizens.</a:t>
            </a:r>
          </a:p>
          <a:p>
            <a:pPr algn="ctr"/>
            <a:endParaRPr lang="en-US" sz="2800" dirty="0">
              <a:solidFill>
                <a:srgbClr val="035F76"/>
              </a:solidFill>
              <a:latin typeface="Helvetica"/>
              <a:cs typeface="Helvetica"/>
            </a:endParaRPr>
          </a:p>
          <a:p>
            <a:pPr algn="ctr"/>
            <a:r>
              <a:rPr lang="en-US" sz="2800" i="1" dirty="0">
                <a:solidFill>
                  <a:srgbClr val="035F76"/>
                </a:solidFill>
                <a:latin typeface="Helvetica"/>
                <a:cs typeface="Helvetica"/>
              </a:rPr>
              <a:t>We envision a country of young people working </a:t>
            </a:r>
          </a:p>
          <a:p>
            <a:pPr algn="ctr"/>
            <a:r>
              <a:rPr lang="en-US" sz="2800" i="1" dirty="0">
                <a:solidFill>
                  <a:srgbClr val="035F76"/>
                </a:solidFill>
                <a:latin typeface="Helvetica"/>
                <a:cs typeface="Helvetica"/>
              </a:rPr>
              <a:t>as active and effective citizens to collectively rebuild our American democracy.</a:t>
            </a:r>
          </a:p>
        </p:txBody>
      </p:sp>
      <p:pic>
        <p:nvPicPr>
          <p:cNvPr id="6" name="Picture 5" descr="panoramic civics day.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400"/>
            <a:ext cx="9144000" cy="2003213"/>
          </a:xfrm>
          <a:prstGeom prst="rect">
            <a:avLst/>
          </a:prstGeom>
        </p:spPr>
      </p:pic>
      <p:sp>
        <p:nvSpPr>
          <p:cNvPr id="12" name="TextBox 11"/>
          <p:cNvSpPr txBox="1"/>
          <p:nvPr/>
        </p:nvSpPr>
        <p:spPr>
          <a:xfrm>
            <a:off x="228600" y="685800"/>
            <a:ext cx="8610600" cy="584776"/>
          </a:xfrm>
          <a:prstGeom prst="rect">
            <a:avLst/>
          </a:prstGeom>
          <a:noFill/>
        </p:spPr>
        <p:txBody>
          <a:bodyPr wrap="square" rtlCol="0">
            <a:spAutoFit/>
          </a:bodyPr>
          <a:lstStyle/>
          <a:p>
            <a:pPr algn="ctr"/>
            <a:r>
              <a:rPr lang="en-US" sz="3100" b="1" dirty="0">
                <a:solidFill>
                  <a:schemeClr val="bg1"/>
                </a:solidFill>
                <a:latin typeface="Helvetica"/>
                <a:cs typeface="Helvetica"/>
              </a:rPr>
              <a:t>MISSION </a:t>
            </a:r>
            <a:r>
              <a:rPr lang="en-US" sz="3100" b="1" dirty="0">
                <a:solidFill>
                  <a:srgbClr val="C84C15"/>
                </a:solidFill>
                <a:latin typeface="Helvetica"/>
                <a:cs typeface="Helvetica"/>
              </a:rPr>
              <a:t>AND</a:t>
            </a:r>
            <a:r>
              <a:rPr lang="en-US" sz="3100" b="1" dirty="0">
                <a:solidFill>
                  <a:schemeClr val="bg1"/>
                </a:solidFill>
                <a:latin typeface="Helvetica"/>
                <a:cs typeface="Helvetica"/>
              </a:rPr>
              <a:t> VISION</a:t>
            </a:r>
          </a:p>
        </p:txBody>
      </p:sp>
    </p:spTree>
    <p:extLst>
      <p:ext uri="{BB962C8B-B14F-4D97-AF65-F5344CB8AC3E}">
        <p14:creationId xmlns:p14="http://schemas.microsoft.com/office/powerpoint/2010/main" val="3697822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06514"/>
            <a:ext cx="8846011" cy="615553"/>
          </a:xfrm>
          <a:prstGeom prst="rect">
            <a:avLst/>
          </a:prstGeom>
        </p:spPr>
        <p:txBody>
          <a:bodyPr wrap="none">
            <a:spAutoFit/>
          </a:bodyPr>
          <a:lstStyle/>
          <a:p>
            <a:r>
              <a:rPr lang="en-US" sz="3400" b="1" dirty="0">
                <a:solidFill>
                  <a:srgbClr val="C84C15"/>
                </a:solidFill>
                <a:latin typeface="Franklin Gothic Book"/>
                <a:cs typeface="Franklin Gothic Book"/>
              </a:rPr>
              <a:t>Theory of Change: Program &amp; Demand Building</a:t>
            </a:r>
          </a:p>
        </p:txBody>
      </p:sp>
      <p:sp>
        <p:nvSpPr>
          <p:cNvPr id="2" name="Slide Number Placeholder 1"/>
          <p:cNvSpPr>
            <a:spLocks noGrp="1"/>
          </p:cNvSpPr>
          <p:nvPr>
            <p:ph type="sldNum" sz="quarter" idx="12"/>
          </p:nvPr>
        </p:nvSpPr>
        <p:spPr/>
        <p:txBody>
          <a:bodyPr/>
          <a:lstStyle/>
          <a:p>
            <a:fld id="{12308933-A96C-4D6E-8630-01794E949A50}" type="slidenum">
              <a:rPr lang="en-US" smtClean="0"/>
              <a:pPr/>
              <a:t>13</a:t>
            </a:fld>
            <a:endParaRPr lang="en-US"/>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882" y="1295400"/>
            <a:ext cx="4620635" cy="30799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4651605" y="4525550"/>
            <a:ext cx="4065639" cy="646331"/>
          </a:xfrm>
          <a:prstGeom prst="rect">
            <a:avLst/>
          </a:prstGeom>
          <a:noFill/>
        </p:spPr>
        <p:txBody>
          <a:bodyPr wrap="square" rtlCol="0">
            <a:spAutoFit/>
          </a:bodyPr>
          <a:lstStyle/>
          <a:p>
            <a:r>
              <a:rPr lang="en-US" dirty="0">
                <a:solidFill>
                  <a:srgbClr val="035F76"/>
                </a:solidFill>
              </a:rPr>
              <a:t>Events, thought leadership, and policy to build demand for action civics action.</a:t>
            </a:r>
            <a:endParaRPr lang="en-US" dirty="0">
              <a:solidFill>
                <a:srgbClr val="035F76"/>
              </a:solidFill>
              <a:latin typeface="Franklin Gothic Book" panose="020B0503020102020204" pitchFamily="34" charset="0"/>
            </a:endParaRPr>
          </a:p>
        </p:txBody>
      </p:sp>
      <p:sp>
        <p:nvSpPr>
          <p:cNvPr id="14" name="TextBox 13"/>
          <p:cNvSpPr txBox="1"/>
          <p:nvPr/>
        </p:nvSpPr>
        <p:spPr>
          <a:xfrm>
            <a:off x="304800" y="4525550"/>
            <a:ext cx="4065639" cy="1200329"/>
          </a:xfrm>
          <a:prstGeom prst="rect">
            <a:avLst/>
          </a:prstGeom>
          <a:noFill/>
        </p:spPr>
        <p:txBody>
          <a:bodyPr wrap="square" rtlCol="0">
            <a:spAutoFit/>
          </a:bodyPr>
          <a:lstStyle/>
          <a:p>
            <a:r>
              <a:rPr lang="en-US" dirty="0">
                <a:solidFill>
                  <a:srgbClr val="035F76"/>
                </a:solidFill>
              </a:rPr>
              <a:t>Action civics programs in partnership with local middle and high schools. In MA, we serve over 3,000 students per year.</a:t>
            </a:r>
            <a:endParaRPr lang="en-US" dirty="0">
              <a:solidFill>
                <a:srgbClr val="035F76"/>
              </a:solidFill>
              <a:latin typeface="Franklin Gothic Book" panose="020B0503020102020204"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1387591"/>
            <a:ext cx="3760518" cy="2895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149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p:cNvSpPr txBox="1"/>
          <p:nvPr/>
        </p:nvSpPr>
        <p:spPr>
          <a:xfrm>
            <a:off x="147518" y="95223"/>
            <a:ext cx="8996482" cy="830997"/>
          </a:xfrm>
          <a:prstGeom prst="rect">
            <a:avLst/>
          </a:prstGeom>
          <a:noFill/>
        </p:spPr>
        <p:txBody>
          <a:bodyPr wrap="square" rtlCol="0">
            <a:spAutoFit/>
          </a:bodyPr>
          <a:lstStyle/>
          <a:p>
            <a:pPr lvl="0"/>
            <a:r>
              <a:rPr kumimoji="0" lang="en-US" sz="4800" b="1" i="0" u="none" strike="noStrike" kern="1200" cap="none" spc="0" normalizeH="0" baseline="0" noProof="0" dirty="0">
                <a:ln>
                  <a:noFill/>
                </a:ln>
                <a:solidFill>
                  <a:prstClr val="white"/>
                </a:solidFill>
                <a:effectLst/>
                <a:uLnTx/>
                <a:uFillTx/>
                <a:latin typeface="Franklin Gothic Book"/>
                <a:ea typeface="+mn-ea"/>
                <a:cs typeface="Franklin Gothic Book"/>
              </a:rPr>
              <a:t>Hack for Democracy </a:t>
            </a:r>
            <a:r>
              <a:rPr lang="en-US" sz="3600" b="1" dirty="0">
                <a:solidFill>
                  <a:prstClr val="white"/>
                </a:solidFill>
                <a:latin typeface="Franklin Gothic Book"/>
                <a:cs typeface="Franklin Gothic Book"/>
              </a:rPr>
              <a:t>Food For Thought </a:t>
            </a:r>
            <a:endParaRPr kumimoji="0" lang="en-US" sz="3600" b="1" i="1" u="none" strike="noStrike" kern="1200" cap="none" spc="0" normalizeH="0" baseline="0" noProof="0" dirty="0">
              <a:ln>
                <a:noFill/>
              </a:ln>
              <a:solidFill>
                <a:prstClr val="white"/>
              </a:solidFill>
              <a:effectLst/>
              <a:uLnTx/>
              <a:uFillTx/>
              <a:latin typeface="Franklin Gothic Book"/>
              <a:ea typeface="+mn-ea"/>
              <a:cs typeface="Franklin Gothic Book"/>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4114800"/>
            <a:ext cx="3281231" cy="2260404"/>
          </a:xfrm>
          <a:prstGeom prst="rect">
            <a:avLst/>
          </a:prstGeom>
        </p:spPr>
      </p:pic>
    </p:spTree>
    <p:extLst>
      <p:ext uri="{BB962C8B-B14F-4D97-AF65-F5344CB8AC3E}">
        <p14:creationId xmlns:p14="http://schemas.microsoft.com/office/powerpoint/2010/main" val="108374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06514"/>
            <a:ext cx="4314258" cy="615553"/>
          </a:xfrm>
          <a:prstGeom prst="rect">
            <a:avLst/>
          </a:prstGeom>
        </p:spPr>
        <p:txBody>
          <a:bodyPr wrap="none">
            <a:spAutoFit/>
          </a:bodyPr>
          <a:lstStyle/>
          <a:p>
            <a:r>
              <a:rPr lang="en-US" sz="3400" b="1" dirty="0">
                <a:solidFill>
                  <a:srgbClr val="C84C15"/>
                </a:solidFill>
                <a:latin typeface="Franklin Gothic Book"/>
                <a:cs typeface="Franklin Gothic Book"/>
              </a:rPr>
              <a:t>PROBLEM STATEMENT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4" y="32950"/>
            <a:ext cx="2547256" cy="1485900"/>
          </a:xfrm>
          <a:prstGeom prst="rect">
            <a:avLst/>
          </a:prstGeom>
        </p:spPr>
      </p:pic>
      <p:sp>
        <p:nvSpPr>
          <p:cNvPr id="4" name="TextBox 3"/>
          <p:cNvSpPr txBox="1"/>
          <p:nvPr/>
        </p:nvSpPr>
        <p:spPr>
          <a:xfrm>
            <a:off x="228600" y="1219200"/>
            <a:ext cx="8534400" cy="4693593"/>
          </a:xfrm>
          <a:prstGeom prst="rect">
            <a:avLst/>
          </a:prstGeom>
          <a:noFill/>
        </p:spPr>
        <p:txBody>
          <a:bodyPr wrap="square" rtlCol="0">
            <a:spAutoFit/>
          </a:bodyPr>
          <a:lstStyle/>
          <a:p>
            <a:r>
              <a:rPr lang="en-US" sz="2600" b="1" dirty="0">
                <a:solidFill>
                  <a:srgbClr val="035F76"/>
                </a:solidFill>
                <a:latin typeface="Franklin Gothic Book" panose="020B0503020102020204" pitchFamily="34" charset="0"/>
                <a:cs typeface="Helvetica" panose="020B0604020202020204" pitchFamily="34" charset="0"/>
              </a:rPr>
              <a:t>Generation Citizen is working!</a:t>
            </a:r>
          </a:p>
          <a:p>
            <a:r>
              <a:rPr lang="en-US" sz="1400" b="1" i="1" dirty="0">
                <a:solidFill>
                  <a:srgbClr val="035F76"/>
                </a:solidFill>
                <a:latin typeface="Franklin Gothic Book" panose="020B0503020102020204" pitchFamily="34" charset="0"/>
                <a:cs typeface="Helvetica" panose="020B0604020202020204" pitchFamily="34" charset="0"/>
              </a:rPr>
              <a:t>Our program is building student skills, knowledge, and motivation to civically engage, and is increasingly in demand among schools and teachers.</a:t>
            </a:r>
          </a:p>
          <a:p>
            <a:endParaRPr lang="en-US" sz="2600" b="1" dirty="0">
              <a:solidFill>
                <a:srgbClr val="035F76"/>
              </a:solidFill>
              <a:latin typeface="Franklin Gothic Book" panose="020B0503020102020204" pitchFamily="34" charset="0"/>
              <a:cs typeface="Helvetica" panose="020B0604020202020204" pitchFamily="34" charset="0"/>
            </a:endParaRPr>
          </a:p>
          <a:p>
            <a:r>
              <a:rPr lang="en-US" sz="2600" b="1" dirty="0">
                <a:solidFill>
                  <a:srgbClr val="035F76"/>
                </a:solidFill>
                <a:latin typeface="Franklin Gothic Book" panose="020B0503020102020204" pitchFamily="34" charset="0"/>
                <a:cs typeface="Helvetica" panose="020B0604020202020204" pitchFamily="34" charset="0"/>
              </a:rPr>
              <a:t>Generation Citizen is critical to our democracy!</a:t>
            </a:r>
          </a:p>
          <a:p>
            <a:r>
              <a:rPr lang="en-US" sz="1400" b="1" i="1" dirty="0">
                <a:solidFill>
                  <a:srgbClr val="035F76"/>
                </a:solidFill>
                <a:latin typeface="Franklin Gothic Book" panose="020B0503020102020204" pitchFamily="34" charset="0"/>
              </a:rPr>
              <a:t>Americans, and particularly young, low-income, and minority Americans, feel disconnected from their communities. They feel that their needs don’t matter to those in power. They look at the ugliness and gridlock in national politics and feel even more hopeless. This creates a vicious cycle in which Americans check out of politics and so it becomes even less likely to meet their needs. Generation Citizen breaks the cycle by reviving hope and motivating political agency.</a:t>
            </a:r>
          </a:p>
          <a:p>
            <a:endParaRPr lang="en-US" sz="1400" b="1" i="1" dirty="0">
              <a:solidFill>
                <a:srgbClr val="035F76"/>
              </a:solidFill>
              <a:latin typeface="Franklin Gothic Book" panose="020B0503020102020204" pitchFamily="34" charset="0"/>
              <a:cs typeface="Arial"/>
            </a:endParaRPr>
          </a:p>
          <a:p>
            <a:endParaRPr lang="en-US" sz="1400" b="1" i="1" dirty="0">
              <a:solidFill>
                <a:srgbClr val="035F76"/>
              </a:solidFill>
              <a:latin typeface="Franklin Gothic Book" panose="020B0503020102020204" pitchFamily="34" charset="0"/>
              <a:cs typeface="Arial"/>
            </a:endParaRPr>
          </a:p>
          <a:p>
            <a:r>
              <a:rPr lang="en-US" sz="2600" b="1" dirty="0">
                <a:solidFill>
                  <a:srgbClr val="C84C15"/>
                </a:solidFill>
                <a:latin typeface="Franklin Gothic Book" panose="020B0503020102020204" pitchFamily="34" charset="0"/>
                <a:cs typeface="Helvetica" panose="020B0604020202020204" pitchFamily="34" charset="0"/>
              </a:rPr>
              <a:t>Generation Citizen is struggling to make this case to donors!</a:t>
            </a:r>
          </a:p>
          <a:p>
            <a:r>
              <a:rPr lang="en-US" sz="1400" b="1" i="1" dirty="0">
                <a:solidFill>
                  <a:srgbClr val="035F76"/>
                </a:solidFill>
                <a:latin typeface="Franklin Gothic Book" panose="020B0503020102020204" pitchFamily="34" charset="0"/>
                <a:cs typeface="Helvetica" panose="020B0604020202020204" pitchFamily="34" charset="0"/>
              </a:rPr>
              <a:t>Despite increasing student outcomes and growing recognition of Generation Citizen’s value, the organization still struggles in growing its fundraising. Here is where you can help!</a:t>
            </a:r>
          </a:p>
          <a:p>
            <a:endParaRPr lang="en-US" sz="2600" b="1" dirty="0">
              <a:solidFill>
                <a:srgbClr val="035F76"/>
              </a:solidFill>
              <a:latin typeface="Franklin Gothic Book" panose="020B0503020102020204" pitchFamily="34" charset="0"/>
              <a:cs typeface="Helvetica" panose="020B0604020202020204" pitchFamily="34" charset="0"/>
            </a:endParaRPr>
          </a:p>
          <a:p>
            <a:endParaRPr lang="en-US" sz="1000" i="1" dirty="0">
              <a:solidFill>
                <a:srgbClr val="035F76"/>
              </a:solidFill>
              <a:latin typeface="Franklin Gothic Book" panose="020B0503020102020204" pitchFamily="34" charset="0"/>
              <a:cs typeface="Helvetica" panose="020B0604020202020204" pitchFamily="34" charset="0"/>
            </a:endParaRPr>
          </a:p>
          <a:p>
            <a:endParaRPr lang="en-US" sz="500" i="1" dirty="0">
              <a:solidFill>
                <a:srgbClr val="035F76"/>
              </a:solidFill>
              <a:latin typeface="Franklin Gothic Book" panose="020B0503020102020204" pitchFamily="34" charset="0"/>
              <a:cs typeface="Helvetica" panose="020B0604020202020204" pitchFamily="34" charset="0"/>
            </a:endParaRPr>
          </a:p>
        </p:txBody>
      </p:sp>
      <p:sp>
        <p:nvSpPr>
          <p:cNvPr id="2" name="Slide Number Placeholder 1"/>
          <p:cNvSpPr>
            <a:spLocks noGrp="1"/>
          </p:cNvSpPr>
          <p:nvPr>
            <p:ph type="sldNum" sz="quarter" idx="12"/>
          </p:nvPr>
        </p:nvSpPr>
        <p:spPr/>
        <p:txBody>
          <a:bodyPr/>
          <a:lstStyle/>
          <a:p>
            <a:fld id="{12308933-A96C-4D6E-8630-01794E949A50}" type="slidenum">
              <a:rPr lang="en-US" smtClean="0"/>
              <a:pPr/>
              <a:t>15</a:t>
            </a:fld>
            <a:endParaRPr lang="en-US"/>
          </a:p>
        </p:txBody>
      </p:sp>
    </p:spTree>
    <p:extLst>
      <p:ext uri="{BB962C8B-B14F-4D97-AF65-F5344CB8AC3E}">
        <p14:creationId xmlns:p14="http://schemas.microsoft.com/office/powerpoint/2010/main" val="19546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1"/>
            <a:ext cx="1752600" cy="1022350"/>
          </a:xfrm>
          <a:prstGeom prst="rect">
            <a:avLst/>
          </a:prstGeom>
        </p:spPr>
      </p:pic>
      <p:graphicFrame>
        <p:nvGraphicFramePr>
          <p:cNvPr id="13" name="Diagram 12"/>
          <p:cNvGraphicFramePr/>
          <p:nvPr>
            <p:extLst>
              <p:ext uri="{D42A27DB-BD31-4B8C-83A1-F6EECF244321}">
                <p14:modId xmlns:p14="http://schemas.microsoft.com/office/powerpoint/2010/main" val="2680962707"/>
              </p:ext>
            </p:extLst>
          </p:nvPr>
        </p:nvGraphicFramePr>
        <p:xfrm>
          <a:off x="294968" y="1988368"/>
          <a:ext cx="8534400" cy="4495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5" name="Diagram 14"/>
          <p:cNvGraphicFramePr/>
          <p:nvPr>
            <p:extLst/>
          </p:nvPr>
        </p:nvGraphicFramePr>
        <p:xfrm>
          <a:off x="152400" y="966019"/>
          <a:ext cx="8686800" cy="762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45773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graphicEl>
                                              <a:dgm id="{CBDC2CE3-FCB6-B049-B9CC-C276441036E2}"/>
                                            </p:graphic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graphicEl>
                                              <a:dgm id="{3285FF58-2A90-F246-BCB8-10D312350B67}"/>
                                            </p:graphic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graphicEl>
                                              <a:dgm id="{82B7BE2D-10C8-544F-B2BF-527E3F3A22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Graphic spid="1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p:cNvSpPr txBox="1"/>
          <p:nvPr/>
        </p:nvSpPr>
        <p:spPr>
          <a:xfrm>
            <a:off x="147518" y="95223"/>
            <a:ext cx="8996482" cy="830997"/>
          </a:xfrm>
          <a:prstGeom prst="rect">
            <a:avLst/>
          </a:prstGeom>
          <a:noFill/>
        </p:spPr>
        <p:txBody>
          <a:bodyPr wrap="square" rtlCol="0">
            <a:spAutoFit/>
          </a:bodyPr>
          <a:lstStyle/>
          <a:p>
            <a:r>
              <a:rPr lang="en-US" sz="4800" b="1" dirty="0">
                <a:solidFill>
                  <a:schemeClr val="bg1"/>
                </a:solidFill>
                <a:latin typeface="Franklin Gothic Book"/>
                <a:cs typeface="Franklin Gothic Book"/>
              </a:rPr>
              <a:t>Appendix</a:t>
            </a:r>
            <a:endParaRPr lang="en-US" sz="3600" b="1" i="1" dirty="0">
              <a:solidFill>
                <a:schemeClr val="bg1"/>
              </a:solidFill>
              <a:latin typeface="Franklin Gothic Book"/>
              <a:cs typeface="Franklin Gothic Book"/>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4114800"/>
            <a:ext cx="3281231" cy="2260404"/>
          </a:xfrm>
          <a:prstGeom prst="rect">
            <a:avLst/>
          </a:prstGeom>
        </p:spPr>
      </p:pic>
    </p:spTree>
    <p:extLst>
      <p:ext uri="{BB962C8B-B14F-4D97-AF65-F5344CB8AC3E}">
        <p14:creationId xmlns:p14="http://schemas.microsoft.com/office/powerpoint/2010/main" val="106774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06514"/>
            <a:ext cx="2768707" cy="615553"/>
          </a:xfrm>
          <a:prstGeom prst="rect">
            <a:avLst/>
          </a:prstGeom>
        </p:spPr>
        <p:txBody>
          <a:bodyPr wrap="none">
            <a:spAutoFit/>
          </a:bodyPr>
          <a:lstStyle/>
          <a:p>
            <a:r>
              <a:rPr lang="en-US" sz="3400" b="1" dirty="0">
                <a:solidFill>
                  <a:srgbClr val="C84C15"/>
                </a:solidFill>
                <a:latin typeface="Franklin Gothic Book"/>
                <a:cs typeface="Franklin Gothic Book"/>
              </a:rPr>
              <a:t>OUR WEBSITE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4" y="32950"/>
            <a:ext cx="2547256" cy="1485900"/>
          </a:xfrm>
          <a:prstGeom prst="rect">
            <a:avLst/>
          </a:prstGeom>
        </p:spPr>
      </p:pic>
      <p:sp>
        <p:nvSpPr>
          <p:cNvPr id="4" name="TextBox 3"/>
          <p:cNvSpPr txBox="1"/>
          <p:nvPr/>
        </p:nvSpPr>
        <p:spPr>
          <a:xfrm>
            <a:off x="228600" y="1219200"/>
            <a:ext cx="8534400" cy="1123384"/>
          </a:xfrm>
          <a:prstGeom prst="rect">
            <a:avLst/>
          </a:prstGeom>
          <a:noFill/>
        </p:spPr>
        <p:txBody>
          <a:bodyPr wrap="square" rtlCol="0">
            <a:spAutoFit/>
          </a:bodyPr>
          <a:lstStyle/>
          <a:p>
            <a:r>
              <a:rPr lang="en-US" sz="2600" b="1" dirty="0">
                <a:solidFill>
                  <a:srgbClr val="035F76"/>
                </a:solidFill>
                <a:latin typeface="Franklin Gothic Book" panose="020B0503020102020204" pitchFamily="34" charset="0"/>
                <a:cs typeface="Helvetica" panose="020B0604020202020204" pitchFamily="34" charset="0"/>
              </a:rPr>
              <a:t>WWW.GENERATIONCITIZEN.ORG</a:t>
            </a:r>
            <a:endParaRPr lang="en-US" sz="1400" b="1" i="1" dirty="0">
              <a:solidFill>
                <a:srgbClr val="035F76"/>
              </a:solidFill>
              <a:latin typeface="Franklin Gothic Book" panose="020B0503020102020204" pitchFamily="34" charset="0"/>
              <a:cs typeface="Helvetica" panose="020B0604020202020204" pitchFamily="34" charset="0"/>
            </a:endParaRPr>
          </a:p>
          <a:p>
            <a:endParaRPr lang="en-US" sz="2600" b="1" dirty="0">
              <a:solidFill>
                <a:srgbClr val="035F76"/>
              </a:solidFill>
              <a:latin typeface="Franklin Gothic Book" panose="020B0503020102020204" pitchFamily="34" charset="0"/>
              <a:cs typeface="Helvetica" panose="020B0604020202020204" pitchFamily="34" charset="0"/>
            </a:endParaRPr>
          </a:p>
          <a:p>
            <a:endParaRPr lang="en-US" sz="1000" i="1" dirty="0">
              <a:solidFill>
                <a:srgbClr val="035F76"/>
              </a:solidFill>
              <a:latin typeface="Franklin Gothic Book" panose="020B0503020102020204" pitchFamily="34" charset="0"/>
              <a:cs typeface="Helvetica" panose="020B0604020202020204" pitchFamily="34" charset="0"/>
            </a:endParaRPr>
          </a:p>
          <a:p>
            <a:endParaRPr lang="en-US" sz="500" i="1" dirty="0">
              <a:solidFill>
                <a:srgbClr val="035F76"/>
              </a:solidFill>
              <a:latin typeface="Franklin Gothic Book" panose="020B0503020102020204" pitchFamily="34" charset="0"/>
              <a:cs typeface="Helvetica" panose="020B0604020202020204" pitchFamily="34" charset="0"/>
            </a:endParaRPr>
          </a:p>
        </p:txBody>
      </p:sp>
      <p:sp>
        <p:nvSpPr>
          <p:cNvPr id="2" name="Slide Number Placeholder 1"/>
          <p:cNvSpPr>
            <a:spLocks noGrp="1"/>
          </p:cNvSpPr>
          <p:nvPr>
            <p:ph type="sldNum" sz="quarter" idx="12"/>
          </p:nvPr>
        </p:nvSpPr>
        <p:spPr/>
        <p:txBody>
          <a:bodyPr/>
          <a:lstStyle/>
          <a:p>
            <a:fld id="{12308933-A96C-4D6E-8630-01794E949A50}" type="slidenum">
              <a:rPr lang="en-US" smtClean="0"/>
              <a:pPr/>
              <a:t>18</a:t>
            </a:fld>
            <a:endParaRPr lang="en-US"/>
          </a:p>
        </p:txBody>
      </p:sp>
    </p:spTree>
    <p:extLst>
      <p:ext uri="{BB962C8B-B14F-4D97-AF65-F5344CB8AC3E}">
        <p14:creationId xmlns:p14="http://schemas.microsoft.com/office/powerpoint/2010/main" val="64683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06514"/>
            <a:ext cx="2986459" cy="615553"/>
          </a:xfrm>
          <a:prstGeom prst="rect">
            <a:avLst/>
          </a:prstGeom>
        </p:spPr>
        <p:txBody>
          <a:bodyPr wrap="none">
            <a:spAutoFit/>
          </a:bodyPr>
          <a:lstStyle/>
          <a:p>
            <a:r>
              <a:rPr lang="en-US" sz="3400" b="1" dirty="0">
                <a:solidFill>
                  <a:srgbClr val="C84C15"/>
                </a:solidFill>
                <a:latin typeface="Franklin Gothic Book"/>
                <a:cs typeface="Franklin Gothic Book"/>
              </a:rPr>
              <a:t>STATS 2-PAGER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4" y="32950"/>
            <a:ext cx="2547256" cy="1485900"/>
          </a:xfrm>
          <a:prstGeom prst="rect">
            <a:avLst/>
          </a:prstGeom>
        </p:spPr>
      </p:pic>
      <p:sp>
        <p:nvSpPr>
          <p:cNvPr id="4" name="TextBox 3"/>
          <p:cNvSpPr txBox="1"/>
          <p:nvPr/>
        </p:nvSpPr>
        <p:spPr>
          <a:xfrm>
            <a:off x="228600" y="2438400"/>
            <a:ext cx="8534400" cy="1123384"/>
          </a:xfrm>
          <a:prstGeom prst="rect">
            <a:avLst/>
          </a:prstGeom>
          <a:noFill/>
        </p:spPr>
        <p:txBody>
          <a:bodyPr wrap="square" rtlCol="0">
            <a:spAutoFit/>
          </a:bodyPr>
          <a:lstStyle/>
          <a:p>
            <a:r>
              <a:rPr lang="en-US" sz="2600" b="1" dirty="0">
                <a:solidFill>
                  <a:srgbClr val="035F76"/>
                </a:solidFill>
                <a:latin typeface="Franklin Gothic Book" panose="020B0503020102020204" pitchFamily="34" charset="0"/>
                <a:cs typeface="Helvetica" panose="020B0604020202020204" pitchFamily="34" charset="0"/>
              </a:rPr>
              <a:t>https://drive.google.com/open?id=0B6gN1OzP1udYOUFnSVIwTDFZdFROV0t4RVljWXZEYnhoVEFV</a:t>
            </a:r>
          </a:p>
          <a:p>
            <a:endParaRPr lang="en-US" sz="1000" i="1" dirty="0">
              <a:solidFill>
                <a:srgbClr val="035F76"/>
              </a:solidFill>
              <a:latin typeface="Franklin Gothic Book" panose="020B0503020102020204" pitchFamily="34" charset="0"/>
              <a:cs typeface="Helvetica" panose="020B0604020202020204" pitchFamily="34" charset="0"/>
            </a:endParaRPr>
          </a:p>
          <a:p>
            <a:endParaRPr lang="en-US" sz="500" i="1" dirty="0">
              <a:solidFill>
                <a:srgbClr val="035F76"/>
              </a:solidFill>
              <a:latin typeface="Franklin Gothic Book" panose="020B0503020102020204" pitchFamily="34" charset="0"/>
              <a:cs typeface="Helvetica" panose="020B0604020202020204" pitchFamily="34" charset="0"/>
            </a:endParaRPr>
          </a:p>
        </p:txBody>
      </p:sp>
      <p:sp>
        <p:nvSpPr>
          <p:cNvPr id="2" name="Slide Number Placeholder 1"/>
          <p:cNvSpPr>
            <a:spLocks noGrp="1"/>
          </p:cNvSpPr>
          <p:nvPr>
            <p:ph type="sldNum" sz="quarter" idx="12"/>
          </p:nvPr>
        </p:nvSpPr>
        <p:spPr/>
        <p:txBody>
          <a:bodyPr/>
          <a:lstStyle/>
          <a:p>
            <a:fld id="{12308933-A96C-4D6E-8630-01794E949A50}" type="slidenum">
              <a:rPr lang="en-US" smtClean="0"/>
              <a:pPr/>
              <a:t>19</a:t>
            </a:fld>
            <a:endParaRPr lang="en-US"/>
          </a:p>
        </p:txBody>
      </p:sp>
    </p:spTree>
    <p:extLst>
      <p:ext uri="{BB962C8B-B14F-4D97-AF65-F5344CB8AC3E}">
        <p14:creationId xmlns:p14="http://schemas.microsoft.com/office/powerpoint/2010/main" val="2651999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06514"/>
            <a:ext cx="4314258" cy="615553"/>
          </a:xfrm>
          <a:prstGeom prst="rect">
            <a:avLst/>
          </a:prstGeom>
        </p:spPr>
        <p:txBody>
          <a:bodyPr wrap="none">
            <a:spAutoFit/>
          </a:bodyPr>
          <a:lstStyle/>
          <a:p>
            <a:r>
              <a:rPr lang="en-US" sz="3400" b="1" dirty="0">
                <a:solidFill>
                  <a:srgbClr val="C84C15"/>
                </a:solidFill>
                <a:latin typeface="Franklin Gothic Book"/>
                <a:cs typeface="Franklin Gothic Book"/>
              </a:rPr>
              <a:t>PROBLEM STATEMENT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4" y="32950"/>
            <a:ext cx="2547256" cy="1485900"/>
          </a:xfrm>
          <a:prstGeom prst="rect">
            <a:avLst/>
          </a:prstGeom>
        </p:spPr>
      </p:pic>
      <p:sp>
        <p:nvSpPr>
          <p:cNvPr id="4" name="TextBox 3"/>
          <p:cNvSpPr txBox="1"/>
          <p:nvPr/>
        </p:nvSpPr>
        <p:spPr>
          <a:xfrm>
            <a:off x="228600" y="1219200"/>
            <a:ext cx="8534400" cy="4693593"/>
          </a:xfrm>
          <a:prstGeom prst="rect">
            <a:avLst/>
          </a:prstGeom>
          <a:noFill/>
        </p:spPr>
        <p:txBody>
          <a:bodyPr wrap="square" rtlCol="0">
            <a:spAutoFit/>
          </a:bodyPr>
          <a:lstStyle/>
          <a:p>
            <a:r>
              <a:rPr lang="en-US" sz="2600" b="1" dirty="0">
                <a:solidFill>
                  <a:srgbClr val="035F76"/>
                </a:solidFill>
                <a:latin typeface="Franklin Gothic Book" panose="020B0503020102020204" pitchFamily="34" charset="0"/>
                <a:cs typeface="Helvetica" panose="020B0604020202020204" pitchFamily="34" charset="0"/>
              </a:rPr>
              <a:t>Generation Citizen is working!</a:t>
            </a:r>
          </a:p>
          <a:p>
            <a:r>
              <a:rPr lang="en-US" sz="1400" b="1" i="1" dirty="0">
                <a:solidFill>
                  <a:srgbClr val="035F76"/>
                </a:solidFill>
                <a:latin typeface="Franklin Gothic Book" panose="020B0503020102020204" pitchFamily="34" charset="0"/>
                <a:cs typeface="Helvetica" panose="020B0604020202020204" pitchFamily="34" charset="0"/>
              </a:rPr>
              <a:t>Our program is building student skills, knowledge, and motivation to civically engage, and is increasingly in demand among schools and teachers.</a:t>
            </a:r>
          </a:p>
          <a:p>
            <a:endParaRPr lang="en-US" sz="2600" b="1" dirty="0">
              <a:solidFill>
                <a:srgbClr val="035F76"/>
              </a:solidFill>
              <a:latin typeface="Franklin Gothic Book" panose="020B0503020102020204" pitchFamily="34" charset="0"/>
              <a:cs typeface="Helvetica" panose="020B0604020202020204" pitchFamily="34" charset="0"/>
            </a:endParaRPr>
          </a:p>
          <a:p>
            <a:r>
              <a:rPr lang="en-US" sz="2600" b="1" dirty="0">
                <a:solidFill>
                  <a:srgbClr val="035F76"/>
                </a:solidFill>
                <a:latin typeface="Franklin Gothic Book" panose="020B0503020102020204" pitchFamily="34" charset="0"/>
                <a:cs typeface="Helvetica" panose="020B0604020202020204" pitchFamily="34" charset="0"/>
              </a:rPr>
              <a:t>Generation Citizen is critical to our democracy!</a:t>
            </a:r>
          </a:p>
          <a:p>
            <a:r>
              <a:rPr lang="en-US" sz="1400" b="1" i="1" dirty="0">
                <a:solidFill>
                  <a:srgbClr val="035F76"/>
                </a:solidFill>
                <a:latin typeface="Franklin Gothic Book" panose="020B0503020102020204" pitchFamily="34" charset="0"/>
              </a:rPr>
              <a:t>Americans, and particularly young, low-income, and minority Americans, feel disconnected from their communities. They feel that their needs don’t matter to those in power. They look at the ugliness and gridlock in national politics and feel even more hopeless. This creates a vicious cycle in which Americans check out of politics and so it becomes even less likely to meet their needs. Generation Citizen breaks the cycle by reviving hope and motivating political agency.</a:t>
            </a:r>
          </a:p>
          <a:p>
            <a:endParaRPr lang="en-US" sz="1400" b="1" i="1" dirty="0">
              <a:solidFill>
                <a:srgbClr val="035F76"/>
              </a:solidFill>
              <a:latin typeface="Franklin Gothic Book" panose="020B0503020102020204" pitchFamily="34" charset="0"/>
              <a:cs typeface="Arial"/>
            </a:endParaRPr>
          </a:p>
          <a:p>
            <a:endParaRPr lang="en-US" sz="1400" b="1" i="1" dirty="0">
              <a:solidFill>
                <a:srgbClr val="035F76"/>
              </a:solidFill>
              <a:latin typeface="Franklin Gothic Book" panose="020B0503020102020204" pitchFamily="34" charset="0"/>
              <a:cs typeface="Arial"/>
            </a:endParaRPr>
          </a:p>
          <a:p>
            <a:r>
              <a:rPr lang="en-US" sz="2600" b="1" dirty="0">
                <a:solidFill>
                  <a:srgbClr val="C84C15"/>
                </a:solidFill>
                <a:latin typeface="Franklin Gothic Book" panose="020B0503020102020204" pitchFamily="34" charset="0"/>
                <a:cs typeface="Helvetica" panose="020B0604020202020204" pitchFamily="34" charset="0"/>
              </a:rPr>
              <a:t>Generation Citizen is struggling to make this case to donors!</a:t>
            </a:r>
          </a:p>
          <a:p>
            <a:r>
              <a:rPr lang="en-US" sz="1400" b="1" i="1" dirty="0">
                <a:solidFill>
                  <a:srgbClr val="035F76"/>
                </a:solidFill>
                <a:latin typeface="Franklin Gothic Book" panose="020B0503020102020204" pitchFamily="34" charset="0"/>
                <a:cs typeface="Helvetica" panose="020B0604020202020204" pitchFamily="34" charset="0"/>
              </a:rPr>
              <a:t>Despite increasing student outcomes and growing recognition of Generation Citizen’s value, the organization still struggles in growing its fundraising. Here is where you can help!</a:t>
            </a:r>
          </a:p>
          <a:p>
            <a:endParaRPr lang="en-US" sz="2600" b="1" dirty="0">
              <a:solidFill>
                <a:srgbClr val="035F76"/>
              </a:solidFill>
              <a:latin typeface="Franklin Gothic Book" panose="020B0503020102020204" pitchFamily="34" charset="0"/>
              <a:cs typeface="Helvetica" panose="020B0604020202020204" pitchFamily="34" charset="0"/>
            </a:endParaRPr>
          </a:p>
          <a:p>
            <a:endParaRPr lang="en-US" sz="1000" i="1" dirty="0">
              <a:solidFill>
                <a:srgbClr val="035F76"/>
              </a:solidFill>
              <a:latin typeface="Franklin Gothic Book" panose="020B0503020102020204" pitchFamily="34" charset="0"/>
              <a:cs typeface="Helvetica" panose="020B0604020202020204" pitchFamily="34" charset="0"/>
            </a:endParaRPr>
          </a:p>
          <a:p>
            <a:endParaRPr lang="en-US" sz="500" i="1" dirty="0">
              <a:solidFill>
                <a:srgbClr val="035F76"/>
              </a:solidFill>
              <a:latin typeface="Franklin Gothic Book" panose="020B0503020102020204" pitchFamily="34" charset="0"/>
              <a:cs typeface="Helvetica" panose="020B0604020202020204" pitchFamily="34" charset="0"/>
            </a:endParaRPr>
          </a:p>
        </p:txBody>
      </p:sp>
      <p:sp>
        <p:nvSpPr>
          <p:cNvPr id="2" name="Slide Number Placeholder 1"/>
          <p:cNvSpPr>
            <a:spLocks noGrp="1"/>
          </p:cNvSpPr>
          <p:nvPr>
            <p:ph type="sldNum" sz="quarter" idx="12"/>
          </p:nvPr>
        </p:nvSpPr>
        <p:spPr/>
        <p:txBody>
          <a:bodyPr/>
          <a:lstStyle/>
          <a:p>
            <a:fld id="{12308933-A96C-4D6E-8630-01794E949A50}" type="slidenum">
              <a:rPr lang="en-US" smtClean="0"/>
              <a:pPr/>
              <a:t>2</a:t>
            </a:fld>
            <a:endParaRPr lang="en-US"/>
          </a:p>
        </p:txBody>
      </p:sp>
    </p:spTree>
    <p:extLst>
      <p:ext uri="{BB962C8B-B14F-4D97-AF65-F5344CB8AC3E}">
        <p14:creationId xmlns:p14="http://schemas.microsoft.com/office/powerpoint/2010/main" val="356986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3" y="0"/>
            <a:ext cx="2547257" cy="1485900"/>
          </a:xfrm>
          <a:prstGeom prst="rect">
            <a:avLst/>
          </a:prstGeom>
        </p:spPr>
      </p:pic>
      <p:sp>
        <p:nvSpPr>
          <p:cNvPr id="8" name="Title 1"/>
          <p:cNvSpPr>
            <a:spLocks noGrp="1"/>
          </p:cNvSpPr>
          <p:nvPr>
            <p:ph type="title"/>
          </p:nvPr>
        </p:nvSpPr>
        <p:spPr>
          <a:xfrm>
            <a:off x="152400" y="278063"/>
            <a:ext cx="6850577" cy="1027383"/>
          </a:xfrm>
        </p:spPr>
        <p:txBody>
          <a:bodyPr>
            <a:normAutofit/>
          </a:bodyPr>
          <a:lstStyle/>
          <a:p>
            <a:pPr algn="l"/>
            <a:r>
              <a:rPr lang="en-US" sz="3000" dirty="0">
                <a:solidFill>
                  <a:srgbClr val="035F76"/>
                </a:solidFill>
                <a:latin typeface="Helvetica" pitchFamily="34" charset="0"/>
                <a:cs typeface="Helvetica" pitchFamily="34" charset="0"/>
              </a:rPr>
              <a:t>Civic Skills</a:t>
            </a:r>
            <a:endParaRPr lang="en-US" sz="3000" dirty="0">
              <a:solidFill>
                <a:srgbClr val="C84C15"/>
              </a:solidFill>
              <a:latin typeface="Helvetica" pitchFamily="34" charset="0"/>
              <a:cs typeface="Helvetica" pitchFamily="34" charset="0"/>
            </a:endParaRPr>
          </a:p>
        </p:txBody>
      </p:sp>
      <p:sp>
        <p:nvSpPr>
          <p:cNvPr id="10" name="Rectangle 9"/>
          <p:cNvSpPr/>
          <p:nvPr/>
        </p:nvSpPr>
        <p:spPr>
          <a:xfrm>
            <a:off x="555240" y="1936034"/>
            <a:ext cx="3124200"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A classroom visits a State Senator and asks her to support a bill that would provide support for homeless families.</a:t>
            </a:r>
          </a:p>
        </p:txBody>
      </p:sp>
      <p:sp>
        <p:nvSpPr>
          <p:cNvPr id="11" name="Rectangle 10"/>
          <p:cNvSpPr/>
          <p:nvPr/>
        </p:nvSpPr>
        <p:spPr>
          <a:xfrm>
            <a:off x="4191000" y="4616352"/>
            <a:ext cx="2979259"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Students read an article about local gang violence and pull out the government structures and policies that might impact the presence of violence.</a:t>
            </a:r>
          </a:p>
        </p:txBody>
      </p:sp>
      <p:sp>
        <p:nvSpPr>
          <p:cNvPr id="12" name="Rectangle 11"/>
          <p:cNvSpPr/>
          <p:nvPr/>
        </p:nvSpPr>
        <p:spPr>
          <a:xfrm>
            <a:off x="555240" y="4640555"/>
            <a:ext cx="3124200"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A classroom of 8</a:t>
            </a:r>
            <a:r>
              <a:rPr lang="en-US" baseline="30000" dirty="0">
                <a:latin typeface="Franklin Gothic Book"/>
                <a:cs typeface="Franklin Gothic Book"/>
              </a:rPr>
              <a:t>th</a:t>
            </a:r>
            <a:r>
              <a:rPr lang="en-US" dirty="0">
                <a:latin typeface="Franklin Gothic Book"/>
                <a:cs typeface="Franklin Gothic Book"/>
              </a:rPr>
              <a:t> graders divided between working on bullying and working on teen pregnancy talk it through and reach consensus to do teen pregnancy.</a:t>
            </a:r>
          </a:p>
        </p:txBody>
      </p:sp>
      <p:sp>
        <p:nvSpPr>
          <p:cNvPr id="13" name="Rectangle 12"/>
          <p:cNvSpPr/>
          <p:nvPr/>
        </p:nvSpPr>
        <p:spPr>
          <a:xfrm>
            <a:off x="4023718" y="1944426"/>
            <a:ext cx="2979259"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A student writes an op-ed arguing for an ordinance that would increase police accountability at traffic stops.</a:t>
            </a:r>
          </a:p>
        </p:txBody>
      </p:sp>
      <p:grpSp>
        <p:nvGrpSpPr>
          <p:cNvPr id="14" name="Group 15"/>
          <p:cNvGrpSpPr/>
          <p:nvPr/>
        </p:nvGrpSpPr>
        <p:grpSpPr>
          <a:xfrm rot="20394324">
            <a:off x="45848" y="976231"/>
            <a:ext cx="1600200" cy="1447800"/>
            <a:chOff x="304800" y="609600"/>
            <a:chExt cx="1600200" cy="1447800"/>
          </a:xfrm>
        </p:grpSpPr>
        <p:sp>
          <p:nvSpPr>
            <p:cNvPr id="15" name="5-Point Star 14"/>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57200" y="939968"/>
              <a:ext cx="1295400" cy="646331"/>
            </a:xfrm>
            <a:prstGeom prst="rect">
              <a:avLst/>
            </a:prstGeom>
            <a:noFill/>
          </p:spPr>
          <p:txBody>
            <a:bodyPr wrap="square" rtlCol="0">
              <a:spAutoFit/>
            </a:bodyPr>
            <a:lstStyle/>
            <a:p>
              <a:pPr algn="ctr"/>
              <a:r>
                <a:rPr lang="en-US" dirty="0">
                  <a:latin typeface="Franklin Gothic Book"/>
                  <a:cs typeface="Franklin Gothic Book"/>
                </a:rPr>
                <a:t>Oral persuasion</a:t>
              </a:r>
            </a:p>
          </p:txBody>
        </p:sp>
      </p:grpSp>
      <p:grpSp>
        <p:nvGrpSpPr>
          <p:cNvPr id="17" name="Group 16"/>
          <p:cNvGrpSpPr/>
          <p:nvPr/>
        </p:nvGrpSpPr>
        <p:grpSpPr>
          <a:xfrm rot="20394324">
            <a:off x="3390900" y="976231"/>
            <a:ext cx="1600200" cy="1447800"/>
            <a:chOff x="304800" y="609600"/>
            <a:chExt cx="1600200" cy="1447800"/>
          </a:xfrm>
        </p:grpSpPr>
        <p:sp>
          <p:nvSpPr>
            <p:cNvPr id="18" name="5-Point Star 17"/>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57200" y="939968"/>
              <a:ext cx="1295400" cy="646331"/>
            </a:xfrm>
            <a:prstGeom prst="rect">
              <a:avLst/>
            </a:prstGeom>
            <a:noFill/>
          </p:spPr>
          <p:txBody>
            <a:bodyPr wrap="square" rtlCol="0">
              <a:spAutoFit/>
            </a:bodyPr>
            <a:lstStyle/>
            <a:p>
              <a:pPr algn="ctr"/>
              <a:r>
                <a:rPr lang="en-US" dirty="0">
                  <a:latin typeface="Franklin Gothic Book"/>
                  <a:cs typeface="Franklin Gothic Book"/>
                </a:rPr>
                <a:t>Written Persuasion</a:t>
              </a:r>
            </a:p>
          </p:txBody>
        </p:sp>
      </p:grpSp>
      <p:grpSp>
        <p:nvGrpSpPr>
          <p:cNvPr id="20" name="Group 19"/>
          <p:cNvGrpSpPr/>
          <p:nvPr/>
        </p:nvGrpSpPr>
        <p:grpSpPr>
          <a:xfrm rot="20394324">
            <a:off x="-99986" y="3568920"/>
            <a:ext cx="1600200" cy="1447800"/>
            <a:chOff x="304800" y="609600"/>
            <a:chExt cx="1600200" cy="1447800"/>
          </a:xfrm>
        </p:grpSpPr>
        <p:sp>
          <p:nvSpPr>
            <p:cNvPr id="21" name="5-Point Star 20"/>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60695" y="921527"/>
              <a:ext cx="1533145" cy="646331"/>
            </a:xfrm>
            <a:prstGeom prst="rect">
              <a:avLst/>
            </a:prstGeom>
            <a:noFill/>
          </p:spPr>
          <p:txBody>
            <a:bodyPr wrap="square" rtlCol="0">
              <a:spAutoFit/>
            </a:bodyPr>
            <a:lstStyle/>
            <a:p>
              <a:pPr algn="ctr"/>
              <a:r>
                <a:rPr lang="en-US" dirty="0">
                  <a:latin typeface="Franklin Gothic Book"/>
                  <a:cs typeface="Franklin Gothic Book"/>
                </a:rPr>
                <a:t>Group Collaboration</a:t>
              </a:r>
            </a:p>
          </p:txBody>
        </p:sp>
      </p:grpSp>
      <p:grpSp>
        <p:nvGrpSpPr>
          <p:cNvPr id="23" name="Group 22"/>
          <p:cNvGrpSpPr/>
          <p:nvPr/>
        </p:nvGrpSpPr>
        <p:grpSpPr>
          <a:xfrm rot="20394324">
            <a:off x="3568353" y="3568922"/>
            <a:ext cx="1600200" cy="1447800"/>
            <a:chOff x="304800" y="609600"/>
            <a:chExt cx="1600200" cy="1447800"/>
          </a:xfrm>
        </p:grpSpPr>
        <p:sp>
          <p:nvSpPr>
            <p:cNvPr id="24" name="5-Point Star 23"/>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57200" y="939968"/>
              <a:ext cx="1295400" cy="646331"/>
            </a:xfrm>
            <a:prstGeom prst="rect">
              <a:avLst/>
            </a:prstGeom>
            <a:noFill/>
          </p:spPr>
          <p:txBody>
            <a:bodyPr wrap="square" rtlCol="0">
              <a:spAutoFit/>
            </a:bodyPr>
            <a:lstStyle/>
            <a:p>
              <a:pPr algn="ctr"/>
              <a:r>
                <a:rPr lang="en-US" dirty="0">
                  <a:latin typeface="Franklin Gothic Book"/>
                  <a:cs typeface="Franklin Gothic Book"/>
                </a:rPr>
                <a:t>Critical thinking</a:t>
              </a:r>
            </a:p>
          </p:txBody>
        </p:sp>
      </p:grpSp>
    </p:spTree>
    <p:extLst>
      <p:ext uri="{BB962C8B-B14F-4D97-AF65-F5344CB8AC3E}">
        <p14:creationId xmlns:p14="http://schemas.microsoft.com/office/powerpoint/2010/main" val="3078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3" y="0"/>
            <a:ext cx="2547257" cy="1485900"/>
          </a:xfrm>
          <a:prstGeom prst="rect">
            <a:avLst/>
          </a:prstGeom>
        </p:spPr>
      </p:pic>
      <p:sp>
        <p:nvSpPr>
          <p:cNvPr id="8" name="Title 1"/>
          <p:cNvSpPr>
            <a:spLocks noGrp="1"/>
          </p:cNvSpPr>
          <p:nvPr>
            <p:ph type="title"/>
          </p:nvPr>
        </p:nvSpPr>
        <p:spPr>
          <a:xfrm>
            <a:off x="152400" y="278063"/>
            <a:ext cx="6850577" cy="1027383"/>
          </a:xfrm>
        </p:spPr>
        <p:txBody>
          <a:bodyPr>
            <a:normAutofit/>
          </a:bodyPr>
          <a:lstStyle/>
          <a:p>
            <a:pPr algn="l"/>
            <a:r>
              <a:rPr lang="en-US" sz="3000" dirty="0">
                <a:solidFill>
                  <a:srgbClr val="035F76"/>
                </a:solidFill>
                <a:latin typeface="Helvetica" pitchFamily="34" charset="0"/>
                <a:cs typeface="Helvetica" pitchFamily="34" charset="0"/>
              </a:rPr>
              <a:t>Civic Knowledge</a:t>
            </a:r>
            <a:endParaRPr lang="en-US" sz="3000" dirty="0">
              <a:solidFill>
                <a:srgbClr val="C84C15"/>
              </a:solidFill>
              <a:latin typeface="Helvetica" pitchFamily="34" charset="0"/>
              <a:cs typeface="Helvetica" pitchFamily="34" charset="0"/>
            </a:endParaRPr>
          </a:p>
        </p:txBody>
      </p:sp>
      <p:sp>
        <p:nvSpPr>
          <p:cNvPr id="10" name="Rectangle 9"/>
          <p:cNvSpPr/>
          <p:nvPr/>
        </p:nvSpPr>
        <p:spPr>
          <a:xfrm>
            <a:off x="555240" y="1936034"/>
            <a:ext cx="3124200"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A City Councilor visits a classroom and students learn who he is and how his office works with the Mayor.</a:t>
            </a:r>
          </a:p>
        </p:txBody>
      </p:sp>
      <p:sp>
        <p:nvSpPr>
          <p:cNvPr id="11" name="Rectangle 10"/>
          <p:cNvSpPr/>
          <p:nvPr/>
        </p:nvSpPr>
        <p:spPr>
          <a:xfrm>
            <a:off x="4191000" y="4616352"/>
            <a:ext cx="2979259"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Students initially approach a City Councilor to talk about safety on the MBTA, and learn that they need to talk to a state-level department instead.</a:t>
            </a:r>
          </a:p>
        </p:txBody>
      </p:sp>
      <p:sp>
        <p:nvSpPr>
          <p:cNvPr id="12" name="Rectangle 11"/>
          <p:cNvSpPr/>
          <p:nvPr/>
        </p:nvSpPr>
        <p:spPr>
          <a:xfrm>
            <a:off x="555240" y="4640555"/>
            <a:ext cx="3124200"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Students working on childhood obesity learn that responsible eating choices play a part, but that school lunch policies make it hard for kids to make better choices.</a:t>
            </a:r>
          </a:p>
        </p:txBody>
      </p:sp>
      <p:sp>
        <p:nvSpPr>
          <p:cNvPr id="13" name="Rectangle 12"/>
          <p:cNvSpPr/>
          <p:nvPr/>
        </p:nvSpPr>
        <p:spPr>
          <a:xfrm>
            <a:off x="4023718" y="1944426"/>
            <a:ext cx="2979259"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An undocumented 8</a:t>
            </a:r>
            <a:r>
              <a:rPr lang="en-US" baseline="30000" dirty="0">
                <a:latin typeface="Franklin Gothic Book"/>
                <a:cs typeface="Franklin Gothic Book"/>
              </a:rPr>
              <a:t>th</a:t>
            </a:r>
            <a:r>
              <a:rPr lang="en-US" dirty="0">
                <a:latin typeface="Franklin Gothic Book"/>
                <a:cs typeface="Franklin Gothic Book"/>
              </a:rPr>
              <a:t>-grader sees through her GC experience that even though she can’t vote, she can testify at a town meeting.</a:t>
            </a:r>
          </a:p>
        </p:txBody>
      </p:sp>
      <p:grpSp>
        <p:nvGrpSpPr>
          <p:cNvPr id="14" name="Group 15"/>
          <p:cNvGrpSpPr/>
          <p:nvPr/>
        </p:nvGrpSpPr>
        <p:grpSpPr>
          <a:xfrm rot="20394324">
            <a:off x="45848" y="976231"/>
            <a:ext cx="1600200" cy="1447800"/>
            <a:chOff x="304800" y="609600"/>
            <a:chExt cx="1600200" cy="1447800"/>
          </a:xfrm>
        </p:grpSpPr>
        <p:sp>
          <p:nvSpPr>
            <p:cNvPr id="15" name="5-Point Star 14"/>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57200" y="801469"/>
              <a:ext cx="1295400" cy="923330"/>
            </a:xfrm>
            <a:prstGeom prst="rect">
              <a:avLst/>
            </a:prstGeom>
            <a:noFill/>
          </p:spPr>
          <p:txBody>
            <a:bodyPr wrap="square" rtlCol="0">
              <a:spAutoFit/>
            </a:bodyPr>
            <a:lstStyle/>
            <a:p>
              <a:pPr algn="ctr"/>
              <a:r>
                <a:rPr lang="en-US" dirty="0">
                  <a:latin typeface="Franklin Gothic Book"/>
                  <a:cs typeface="Franklin Gothic Book"/>
                </a:rPr>
                <a:t>Local Decision-Makers</a:t>
              </a:r>
            </a:p>
          </p:txBody>
        </p:sp>
      </p:grpSp>
      <p:grpSp>
        <p:nvGrpSpPr>
          <p:cNvPr id="17" name="Group 16"/>
          <p:cNvGrpSpPr/>
          <p:nvPr/>
        </p:nvGrpSpPr>
        <p:grpSpPr>
          <a:xfrm rot="20394324">
            <a:off x="3390900" y="976231"/>
            <a:ext cx="1600200" cy="1447800"/>
            <a:chOff x="304800" y="609600"/>
            <a:chExt cx="1600200" cy="1447800"/>
          </a:xfrm>
        </p:grpSpPr>
        <p:sp>
          <p:nvSpPr>
            <p:cNvPr id="18" name="5-Point Star 17"/>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57200" y="939968"/>
              <a:ext cx="1295400" cy="646331"/>
            </a:xfrm>
            <a:prstGeom prst="rect">
              <a:avLst/>
            </a:prstGeom>
            <a:noFill/>
          </p:spPr>
          <p:txBody>
            <a:bodyPr wrap="square" rtlCol="0">
              <a:spAutoFit/>
            </a:bodyPr>
            <a:lstStyle/>
            <a:p>
              <a:pPr algn="ctr"/>
              <a:r>
                <a:rPr lang="en-US" dirty="0">
                  <a:latin typeface="Franklin Gothic Book"/>
                  <a:cs typeface="Franklin Gothic Book"/>
                </a:rPr>
                <a:t>How to Participate</a:t>
              </a:r>
            </a:p>
          </p:txBody>
        </p:sp>
      </p:grpSp>
      <p:grpSp>
        <p:nvGrpSpPr>
          <p:cNvPr id="20" name="Group 19"/>
          <p:cNvGrpSpPr/>
          <p:nvPr/>
        </p:nvGrpSpPr>
        <p:grpSpPr>
          <a:xfrm rot="20394324">
            <a:off x="-99986" y="3568920"/>
            <a:ext cx="1600200" cy="1447800"/>
            <a:chOff x="304800" y="609600"/>
            <a:chExt cx="1600200" cy="1447800"/>
          </a:xfrm>
        </p:grpSpPr>
        <p:sp>
          <p:nvSpPr>
            <p:cNvPr id="21" name="5-Point Star 20"/>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60695" y="783028"/>
              <a:ext cx="1533145" cy="923330"/>
            </a:xfrm>
            <a:prstGeom prst="rect">
              <a:avLst/>
            </a:prstGeom>
            <a:noFill/>
          </p:spPr>
          <p:txBody>
            <a:bodyPr wrap="square" rtlCol="0">
              <a:spAutoFit/>
            </a:bodyPr>
            <a:lstStyle/>
            <a:p>
              <a:pPr algn="ctr"/>
              <a:r>
                <a:rPr lang="en-US" dirty="0">
                  <a:latin typeface="Franklin Gothic Book"/>
                  <a:cs typeface="Franklin Gothic Book"/>
                </a:rPr>
                <a:t>Individual vs. Community Root Causes</a:t>
              </a:r>
            </a:p>
          </p:txBody>
        </p:sp>
      </p:grpSp>
      <p:grpSp>
        <p:nvGrpSpPr>
          <p:cNvPr id="23" name="Group 22"/>
          <p:cNvGrpSpPr/>
          <p:nvPr/>
        </p:nvGrpSpPr>
        <p:grpSpPr>
          <a:xfrm rot="20394324">
            <a:off x="3390901" y="3589689"/>
            <a:ext cx="1600200" cy="1447800"/>
            <a:chOff x="304800" y="609600"/>
            <a:chExt cx="1600200" cy="1447800"/>
          </a:xfrm>
        </p:grpSpPr>
        <p:sp>
          <p:nvSpPr>
            <p:cNvPr id="24" name="5-Point Star 23"/>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57200" y="939968"/>
              <a:ext cx="1295400" cy="646331"/>
            </a:xfrm>
            <a:prstGeom prst="rect">
              <a:avLst/>
            </a:prstGeom>
            <a:noFill/>
          </p:spPr>
          <p:txBody>
            <a:bodyPr wrap="square" rtlCol="0">
              <a:spAutoFit/>
            </a:bodyPr>
            <a:lstStyle/>
            <a:p>
              <a:pPr algn="ctr"/>
              <a:r>
                <a:rPr lang="en-US" dirty="0">
                  <a:latin typeface="Franklin Gothic Book"/>
                  <a:cs typeface="Franklin Gothic Book"/>
                </a:rPr>
                <a:t>Branches and Levels</a:t>
              </a:r>
            </a:p>
          </p:txBody>
        </p:sp>
      </p:grpSp>
    </p:spTree>
    <p:extLst>
      <p:ext uri="{BB962C8B-B14F-4D97-AF65-F5344CB8AC3E}">
        <p14:creationId xmlns:p14="http://schemas.microsoft.com/office/powerpoint/2010/main" val="161994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3" y="0"/>
            <a:ext cx="2547257" cy="1485900"/>
          </a:xfrm>
          <a:prstGeom prst="rect">
            <a:avLst/>
          </a:prstGeom>
        </p:spPr>
      </p:pic>
      <p:sp>
        <p:nvSpPr>
          <p:cNvPr id="8" name="Title 1"/>
          <p:cNvSpPr>
            <a:spLocks noGrp="1"/>
          </p:cNvSpPr>
          <p:nvPr>
            <p:ph type="title"/>
          </p:nvPr>
        </p:nvSpPr>
        <p:spPr>
          <a:xfrm>
            <a:off x="152400" y="278063"/>
            <a:ext cx="6850577" cy="1027383"/>
          </a:xfrm>
        </p:spPr>
        <p:txBody>
          <a:bodyPr>
            <a:normAutofit/>
          </a:bodyPr>
          <a:lstStyle/>
          <a:p>
            <a:pPr algn="l"/>
            <a:r>
              <a:rPr lang="en-US" sz="3000" dirty="0">
                <a:solidFill>
                  <a:srgbClr val="035F76"/>
                </a:solidFill>
                <a:latin typeface="Helvetica" pitchFamily="34" charset="0"/>
                <a:cs typeface="Helvetica" pitchFamily="34" charset="0"/>
              </a:rPr>
              <a:t>Civic Motivation</a:t>
            </a:r>
            <a:endParaRPr lang="en-US" sz="3000" dirty="0">
              <a:solidFill>
                <a:srgbClr val="C84C15"/>
              </a:solidFill>
              <a:latin typeface="Helvetica" pitchFamily="34" charset="0"/>
              <a:cs typeface="Helvetica" pitchFamily="34" charset="0"/>
            </a:endParaRPr>
          </a:p>
        </p:txBody>
      </p:sp>
      <p:sp>
        <p:nvSpPr>
          <p:cNvPr id="10" name="Rectangle 9"/>
          <p:cNvSpPr/>
          <p:nvPr/>
        </p:nvSpPr>
        <p:spPr>
          <a:xfrm>
            <a:off x="555240" y="1936034"/>
            <a:ext cx="3124200"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Students meet with a State Senator and expect him to dismiss their arguments – and are surprised to find how much he listened.</a:t>
            </a:r>
          </a:p>
        </p:txBody>
      </p:sp>
      <p:sp>
        <p:nvSpPr>
          <p:cNvPr id="11" name="Rectangle 10"/>
          <p:cNvSpPr/>
          <p:nvPr/>
        </p:nvSpPr>
        <p:spPr>
          <a:xfrm>
            <a:off x="4191000" y="4616351"/>
            <a:ext cx="3048000" cy="1936847"/>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One student loves to argue and is considered a “problem student.” But in GC, he pushes the class to more passionate arguments. His class chooses him to represent them at Civics Day.</a:t>
            </a:r>
          </a:p>
        </p:txBody>
      </p:sp>
      <p:sp>
        <p:nvSpPr>
          <p:cNvPr id="12" name="Rectangle 11"/>
          <p:cNvSpPr/>
          <p:nvPr/>
        </p:nvSpPr>
        <p:spPr>
          <a:xfrm>
            <a:off x="555240" y="4640554"/>
            <a:ext cx="3124200" cy="1912645"/>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A guest speaker from an organization that advocates for clean energy came into a class and described how long the fight has been – they’ve made good changes, but it’s taken years.</a:t>
            </a:r>
          </a:p>
        </p:txBody>
      </p:sp>
      <p:sp>
        <p:nvSpPr>
          <p:cNvPr id="13" name="Rectangle 12"/>
          <p:cNvSpPr/>
          <p:nvPr/>
        </p:nvSpPr>
        <p:spPr>
          <a:xfrm>
            <a:off x="4023718" y="1944426"/>
            <a:ext cx="2979259"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Students knew that veterans in their community were struggling, but after learning how bad veteran poverty was through GC, they realized they need to do something.</a:t>
            </a:r>
          </a:p>
        </p:txBody>
      </p:sp>
      <p:grpSp>
        <p:nvGrpSpPr>
          <p:cNvPr id="14" name="Group 15"/>
          <p:cNvGrpSpPr/>
          <p:nvPr/>
        </p:nvGrpSpPr>
        <p:grpSpPr>
          <a:xfrm rot="20394324">
            <a:off x="45848" y="976231"/>
            <a:ext cx="1600200" cy="1447800"/>
            <a:chOff x="304800" y="609600"/>
            <a:chExt cx="1600200" cy="1447800"/>
          </a:xfrm>
        </p:grpSpPr>
        <p:sp>
          <p:nvSpPr>
            <p:cNvPr id="15" name="5-Point Star 14"/>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57200" y="939968"/>
              <a:ext cx="1295400" cy="646331"/>
            </a:xfrm>
            <a:prstGeom prst="rect">
              <a:avLst/>
            </a:prstGeom>
            <a:noFill/>
          </p:spPr>
          <p:txBody>
            <a:bodyPr wrap="square" rtlCol="0">
              <a:spAutoFit/>
            </a:bodyPr>
            <a:lstStyle/>
            <a:p>
              <a:pPr algn="ctr"/>
              <a:r>
                <a:rPr lang="en-US" dirty="0">
                  <a:latin typeface="Franklin Gothic Book"/>
                  <a:cs typeface="Franklin Gothic Book"/>
                </a:rPr>
                <a:t>Civic</a:t>
              </a:r>
            </a:p>
            <a:p>
              <a:pPr algn="ctr"/>
              <a:r>
                <a:rPr lang="en-US" dirty="0">
                  <a:latin typeface="Franklin Gothic Book"/>
                  <a:cs typeface="Franklin Gothic Book"/>
                </a:rPr>
                <a:t>Efficacy</a:t>
              </a:r>
            </a:p>
          </p:txBody>
        </p:sp>
      </p:grpSp>
      <p:grpSp>
        <p:nvGrpSpPr>
          <p:cNvPr id="17" name="Group 16"/>
          <p:cNvGrpSpPr/>
          <p:nvPr/>
        </p:nvGrpSpPr>
        <p:grpSpPr>
          <a:xfrm rot="20394324">
            <a:off x="3300869" y="873113"/>
            <a:ext cx="1616923" cy="1447800"/>
            <a:chOff x="304800" y="609600"/>
            <a:chExt cx="1616923" cy="1447800"/>
          </a:xfrm>
        </p:grpSpPr>
        <p:sp>
          <p:nvSpPr>
            <p:cNvPr id="18" name="5-Point Star 17"/>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78596" y="976074"/>
              <a:ext cx="1543127" cy="646331"/>
            </a:xfrm>
            <a:prstGeom prst="rect">
              <a:avLst/>
            </a:prstGeom>
            <a:noFill/>
          </p:spPr>
          <p:txBody>
            <a:bodyPr wrap="square" rtlCol="0">
              <a:spAutoFit/>
            </a:bodyPr>
            <a:lstStyle/>
            <a:p>
              <a:pPr algn="ctr"/>
              <a:r>
                <a:rPr lang="en-US" dirty="0">
                  <a:latin typeface="Franklin Gothic Book"/>
                  <a:cs typeface="Franklin Gothic Book"/>
                </a:rPr>
                <a:t>Civic</a:t>
              </a:r>
            </a:p>
            <a:p>
              <a:pPr algn="ctr"/>
              <a:r>
                <a:rPr lang="en-US" dirty="0">
                  <a:latin typeface="Franklin Gothic Book"/>
                  <a:cs typeface="Franklin Gothic Book"/>
                </a:rPr>
                <a:t>Responsibility</a:t>
              </a:r>
            </a:p>
          </p:txBody>
        </p:sp>
      </p:grpSp>
      <p:grpSp>
        <p:nvGrpSpPr>
          <p:cNvPr id="20" name="Group 19"/>
          <p:cNvGrpSpPr/>
          <p:nvPr/>
        </p:nvGrpSpPr>
        <p:grpSpPr>
          <a:xfrm rot="20394324">
            <a:off x="-99986" y="3568920"/>
            <a:ext cx="1600200" cy="1447800"/>
            <a:chOff x="304800" y="609600"/>
            <a:chExt cx="1600200" cy="1447800"/>
          </a:xfrm>
        </p:grpSpPr>
        <p:sp>
          <p:nvSpPr>
            <p:cNvPr id="21" name="5-Point Star 20"/>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47740" y="1152277"/>
              <a:ext cx="1533145" cy="369332"/>
            </a:xfrm>
            <a:prstGeom prst="rect">
              <a:avLst/>
            </a:prstGeom>
            <a:noFill/>
          </p:spPr>
          <p:txBody>
            <a:bodyPr wrap="square" rtlCol="0">
              <a:spAutoFit/>
            </a:bodyPr>
            <a:lstStyle/>
            <a:p>
              <a:pPr algn="ctr"/>
              <a:r>
                <a:rPr lang="en-US" dirty="0">
                  <a:latin typeface="Franklin Gothic Book"/>
                  <a:cs typeface="Franklin Gothic Book"/>
                </a:rPr>
                <a:t>Grit</a:t>
              </a:r>
            </a:p>
          </p:txBody>
        </p:sp>
      </p:grpSp>
      <p:grpSp>
        <p:nvGrpSpPr>
          <p:cNvPr id="23" name="Group 22"/>
          <p:cNvGrpSpPr/>
          <p:nvPr/>
        </p:nvGrpSpPr>
        <p:grpSpPr>
          <a:xfrm rot="20394324">
            <a:off x="3496591" y="3517619"/>
            <a:ext cx="1600200" cy="1447800"/>
            <a:chOff x="304800" y="609600"/>
            <a:chExt cx="1600200" cy="1447800"/>
          </a:xfrm>
        </p:grpSpPr>
        <p:sp>
          <p:nvSpPr>
            <p:cNvPr id="24" name="5-Point Star 23"/>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85192" y="1051386"/>
              <a:ext cx="1295400" cy="646331"/>
            </a:xfrm>
            <a:prstGeom prst="rect">
              <a:avLst/>
            </a:prstGeom>
            <a:noFill/>
          </p:spPr>
          <p:txBody>
            <a:bodyPr wrap="square" rtlCol="0">
              <a:spAutoFit/>
            </a:bodyPr>
            <a:lstStyle/>
            <a:p>
              <a:pPr algn="ctr"/>
              <a:r>
                <a:rPr lang="en-US" dirty="0">
                  <a:latin typeface="Franklin Gothic Book"/>
                  <a:cs typeface="Franklin Gothic Book"/>
                </a:rPr>
                <a:t>Leadership</a:t>
              </a:r>
            </a:p>
            <a:p>
              <a:pPr algn="ctr"/>
              <a:r>
                <a:rPr lang="en-US" dirty="0">
                  <a:latin typeface="Franklin Gothic Book"/>
                  <a:cs typeface="Franklin Gothic Book"/>
                </a:rPr>
                <a:t>Potential</a:t>
              </a:r>
            </a:p>
          </p:txBody>
        </p:sp>
      </p:grpSp>
    </p:spTree>
    <p:extLst>
      <p:ext uri="{BB962C8B-B14F-4D97-AF65-F5344CB8AC3E}">
        <p14:creationId xmlns:p14="http://schemas.microsoft.com/office/powerpoint/2010/main" val="305535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3" y="0"/>
            <a:ext cx="2547257" cy="1485900"/>
          </a:xfrm>
          <a:prstGeom prst="rect">
            <a:avLst/>
          </a:prstGeom>
        </p:spPr>
      </p:pic>
      <p:sp>
        <p:nvSpPr>
          <p:cNvPr id="8" name="Title 1"/>
          <p:cNvSpPr>
            <a:spLocks noGrp="1"/>
          </p:cNvSpPr>
          <p:nvPr>
            <p:ph type="title"/>
          </p:nvPr>
        </p:nvSpPr>
        <p:spPr>
          <a:xfrm>
            <a:off x="152400" y="278063"/>
            <a:ext cx="6850577" cy="1027383"/>
          </a:xfrm>
        </p:spPr>
        <p:txBody>
          <a:bodyPr>
            <a:normAutofit/>
          </a:bodyPr>
          <a:lstStyle/>
          <a:p>
            <a:pPr algn="l"/>
            <a:r>
              <a:rPr lang="en-US" sz="3000" dirty="0">
                <a:solidFill>
                  <a:srgbClr val="035F76"/>
                </a:solidFill>
                <a:latin typeface="Helvetica" pitchFamily="34" charset="0"/>
                <a:cs typeface="Helvetica" pitchFamily="34" charset="0"/>
              </a:rPr>
              <a:t>Community Impact</a:t>
            </a:r>
            <a:endParaRPr lang="en-US" sz="3000" dirty="0">
              <a:solidFill>
                <a:srgbClr val="C84C15"/>
              </a:solidFill>
              <a:latin typeface="Helvetica" pitchFamily="34" charset="0"/>
              <a:cs typeface="Helvetica" pitchFamily="34" charset="0"/>
            </a:endParaRPr>
          </a:p>
        </p:txBody>
      </p:sp>
      <p:sp>
        <p:nvSpPr>
          <p:cNvPr id="10" name="Rectangle 9"/>
          <p:cNvSpPr/>
          <p:nvPr/>
        </p:nvSpPr>
        <p:spPr>
          <a:xfrm>
            <a:off x="555240" y="1936034"/>
            <a:ext cx="3124200"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Students in Malden successfully lobby for a city budget line-item that builds a teen center in their community and helps keep youth out of trouble.</a:t>
            </a:r>
          </a:p>
        </p:txBody>
      </p:sp>
      <p:sp>
        <p:nvSpPr>
          <p:cNvPr id="11" name="Rectangle 10"/>
          <p:cNvSpPr/>
          <p:nvPr/>
        </p:nvSpPr>
        <p:spPr>
          <a:xfrm>
            <a:off x="4191000" y="4616351"/>
            <a:ext cx="3048000" cy="1936847"/>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Students in Lowell work to institute a successful policy from Gloucester that would allow addicts to go to police to be referred to treatment.</a:t>
            </a:r>
          </a:p>
        </p:txBody>
      </p:sp>
      <p:sp>
        <p:nvSpPr>
          <p:cNvPr id="12" name="Rectangle 11"/>
          <p:cNvSpPr/>
          <p:nvPr/>
        </p:nvSpPr>
        <p:spPr>
          <a:xfrm>
            <a:off x="555240" y="4640554"/>
            <a:ext cx="3124200" cy="1912645"/>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Students in Boston help pass a city ordinance that institutes single-stream recycling in Boston Public Schools, greatly improving school recycling.</a:t>
            </a:r>
          </a:p>
        </p:txBody>
      </p:sp>
      <p:sp>
        <p:nvSpPr>
          <p:cNvPr id="13" name="Rectangle 12"/>
          <p:cNvSpPr/>
          <p:nvPr/>
        </p:nvSpPr>
        <p:spPr>
          <a:xfrm>
            <a:off x="4023718" y="1944426"/>
            <a:ext cx="2979259" cy="1828800"/>
          </a:xfrm>
          <a:prstGeom prst="rect">
            <a:avLst/>
          </a:prstGeom>
          <a:solidFill>
            <a:srgbClr val="035F7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Franklin Gothic Book"/>
                <a:cs typeface="Franklin Gothic Book"/>
              </a:rPr>
              <a:t>Students in Boston help stop a state bill that would cut funding for school music programs across the state.</a:t>
            </a:r>
          </a:p>
        </p:txBody>
      </p:sp>
      <p:grpSp>
        <p:nvGrpSpPr>
          <p:cNvPr id="14" name="Group 15"/>
          <p:cNvGrpSpPr/>
          <p:nvPr/>
        </p:nvGrpSpPr>
        <p:grpSpPr>
          <a:xfrm rot="20394324">
            <a:off x="45848" y="976231"/>
            <a:ext cx="1600200" cy="1447800"/>
            <a:chOff x="304800" y="609600"/>
            <a:chExt cx="1600200" cy="1447800"/>
          </a:xfrm>
        </p:grpSpPr>
        <p:sp>
          <p:nvSpPr>
            <p:cNvPr id="15" name="5-Point Star 14"/>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57200" y="939968"/>
              <a:ext cx="1295400" cy="646331"/>
            </a:xfrm>
            <a:prstGeom prst="rect">
              <a:avLst/>
            </a:prstGeom>
            <a:noFill/>
          </p:spPr>
          <p:txBody>
            <a:bodyPr wrap="square" rtlCol="0">
              <a:spAutoFit/>
            </a:bodyPr>
            <a:lstStyle/>
            <a:p>
              <a:pPr algn="ctr"/>
              <a:r>
                <a:rPr lang="en-US" dirty="0">
                  <a:latin typeface="Franklin Gothic Book"/>
                  <a:cs typeface="Franklin Gothic Book"/>
                </a:rPr>
                <a:t>Teen Violence</a:t>
              </a:r>
            </a:p>
          </p:txBody>
        </p:sp>
      </p:grpSp>
      <p:grpSp>
        <p:nvGrpSpPr>
          <p:cNvPr id="17" name="Group 16"/>
          <p:cNvGrpSpPr/>
          <p:nvPr/>
        </p:nvGrpSpPr>
        <p:grpSpPr>
          <a:xfrm rot="20394324">
            <a:off x="3300869" y="873113"/>
            <a:ext cx="1616923" cy="1447800"/>
            <a:chOff x="304800" y="609600"/>
            <a:chExt cx="1616923" cy="1447800"/>
          </a:xfrm>
        </p:grpSpPr>
        <p:sp>
          <p:nvSpPr>
            <p:cNvPr id="18" name="5-Point Star 17"/>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78596" y="976074"/>
              <a:ext cx="1543127" cy="646331"/>
            </a:xfrm>
            <a:prstGeom prst="rect">
              <a:avLst/>
            </a:prstGeom>
            <a:noFill/>
          </p:spPr>
          <p:txBody>
            <a:bodyPr wrap="square" rtlCol="0">
              <a:spAutoFit/>
            </a:bodyPr>
            <a:lstStyle/>
            <a:p>
              <a:pPr algn="ctr"/>
              <a:r>
                <a:rPr lang="en-US" dirty="0">
                  <a:latin typeface="Franklin Gothic Book"/>
                  <a:cs typeface="Franklin Gothic Book"/>
                </a:rPr>
                <a:t>Music Education</a:t>
              </a:r>
            </a:p>
          </p:txBody>
        </p:sp>
      </p:grpSp>
      <p:grpSp>
        <p:nvGrpSpPr>
          <p:cNvPr id="20" name="Group 19"/>
          <p:cNvGrpSpPr/>
          <p:nvPr/>
        </p:nvGrpSpPr>
        <p:grpSpPr>
          <a:xfrm rot="20394324">
            <a:off x="-99986" y="3568920"/>
            <a:ext cx="1600200" cy="1447800"/>
            <a:chOff x="304800" y="609600"/>
            <a:chExt cx="1600200" cy="1447800"/>
          </a:xfrm>
        </p:grpSpPr>
        <p:sp>
          <p:nvSpPr>
            <p:cNvPr id="21" name="5-Point Star 20"/>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47740" y="1152277"/>
              <a:ext cx="1533145" cy="369332"/>
            </a:xfrm>
            <a:prstGeom prst="rect">
              <a:avLst/>
            </a:prstGeom>
            <a:noFill/>
          </p:spPr>
          <p:txBody>
            <a:bodyPr wrap="square" rtlCol="0">
              <a:spAutoFit/>
            </a:bodyPr>
            <a:lstStyle/>
            <a:p>
              <a:pPr algn="ctr"/>
              <a:r>
                <a:rPr lang="en-US" dirty="0">
                  <a:latin typeface="Franklin Gothic Book"/>
                  <a:cs typeface="Franklin Gothic Book"/>
                </a:rPr>
                <a:t>Sustainability</a:t>
              </a:r>
            </a:p>
          </p:txBody>
        </p:sp>
      </p:grpSp>
      <p:grpSp>
        <p:nvGrpSpPr>
          <p:cNvPr id="23" name="Group 22"/>
          <p:cNvGrpSpPr/>
          <p:nvPr/>
        </p:nvGrpSpPr>
        <p:grpSpPr>
          <a:xfrm rot="20394324">
            <a:off x="3496591" y="3517619"/>
            <a:ext cx="1600200" cy="1447800"/>
            <a:chOff x="304800" y="609600"/>
            <a:chExt cx="1600200" cy="1447800"/>
          </a:xfrm>
        </p:grpSpPr>
        <p:sp>
          <p:nvSpPr>
            <p:cNvPr id="24" name="5-Point Star 23"/>
            <p:cNvSpPr/>
            <p:nvPr/>
          </p:nvSpPr>
          <p:spPr>
            <a:xfrm>
              <a:off x="304800" y="609600"/>
              <a:ext cx="1600200" cy="1447800"/>
            </a:xfrm>
            <a:prstGeom prst="star5">
              <a:avLst/>
            </a:prstGeom>
            <a:solidFill>
              <a:srgbClr val="C84C15">
                <a:alpha val="7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47891" y="1068402"/>
              <a:ext cx="1295400" cy="646331"/>
            </a:xfrm>
            <a:prstGeom prst="rect">
              <a:avLst/>
            </a:prstGeom>
            <a:noFill/>
          </p:spPr>
          <p:txBody>
            <a:bodyPr wrap="square" rtlCol="0">
              <a:spAutoFit/>
            </a:bodyPr>
            <a:lstStyle/>
            <a:p>
              <a:pPr algn="ctr"/>
              <a:r>
                <a:rPr lang="en-US" dirty="0">
                  <a:latin typeface="Franklin Gothic Book"/>
                  <a:cs typeface="Franklin Gothic Book"/>
                </a:rPr>
                <a:t>Opioid Crisis</a:t>
              </a:r>
            </a:p>
          </p:txBody>
        </p:sp>
      </p:grpSp>
    </p:spTree>
    <p:extLst>
      <p:ext uri="{BB962C8B-B14F-4D97-AF65-F5344CB8AC3E}">
        <p14:creationId xmlns:p14="http://schemas.microsoft.com/office/powerpoint/2010/main" val="14991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81600" y="1627614"/>
            <a:ext cx="3472645" cy="3785652"/>
          </a:xfrm>
          <a:prstGeom prst="rect">
            <a:avLst/>
          </a:prstGeom>
        </p:spPr>
        <p:txBody>
          <a:bodyPr wrap="square">
            <a:spAutoFit/>
          </a:bodyPr>
          <a:lstStyle/>
          <a:p>
            <a:pPr lvl="0">
              <a:defRPr/>
            </a:pPr>
            <a:r>
              <a:rPr lang="en-US" sz="3000" i="1" dirty="0">
                <a:solidFill>
                  <a:srgbClr val="C84C15"/>
                </a:solidFill>
                <a:latin typeface="Franklin Gothic Book" panose="020B0503020102020204" pitchFamily="34" charset="0"/>
              </a:rPr>
              <a:t>“The most valuable lesson I learned was that it’s not the government making decisions for us, it’s people pushing them to make decisions.”</a:t>
            </a:r>
            <a:endParaRPr lang="en-US" sz="3000" b="1" i="1" kern="0" dirty="0">
              <a:solidFill>
                <a:srgbClr val="C84C15"/>
              </a:solidFill>
              <a:latin typeface="Franklin Gothic Book" panose="020B0503020102020204" pitchFamily="34" charset="0"/>
              <a:cs typeface="Franklin Gothic Book"/>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5045" b="23393"/>
          <a:stretch/>
        </p:blipFill>
        <p:spPr>
          <a:xfrm>
            <a:off x="255494" y="1255955"/>
            <a:ext cx="4448085" cy="4754880"/>
          </a:xfrm>
          <a:prstGeom prst="rect">
            <a:avLst/>
          </a:prstGeom>
        </p:spPr>
      </p:pic>
      <p:sp>
        <p:nvSpPr>
          <p:cNvPr id="2" name="Rectangle 1"/>
          <p:cNvSpPr/>
          <p:nvPr/>
        </p:nvSpPr>
        <p:spPr>
          <a:xfrm>
            <a:off x="246529" y="6178474"/>
            <a:ext cx="4017638" cy="461665"/>
          </a:xfrm>
          <a:prstGeom prst="rect">
            <a:avLst/>
          </a:prstGeom>
        </p:spPr>
        <p:txBody>
          <a:bodyPr wrap="none">
            <a:spAutoFit/>
          </a:bodyPr>
          <a:lstStyle/>
          <a:p>
            <a:r>
              <a:rPr lang="en-US" sz="2400" b="1" dirty="0">
                <a:solidFill>
                  <a:srgbClr val="035F76"/>
                </a:solidFill>
                <a:latin typeface="Franklin Gothic Book" panose="020B0503020102020204" pitchFamily="34" charset="0"/>
                <a:cs typeface="Helvetica" panose="020B0604020202020204" pitchFamily="34" charset="0"/>
              </a:rPr>
              <a:t>Jacqueline Thorn, GC Student</a:t>
            </a:r>
            <a:endParaRPr lang="en-US" sz="2400" dirty="0"/>
          </a:p>
        </p:txBody>
      </p:sp>
      <p:sp>
        <p:nvSpPr>
          <p:cNvPr id="6" name="Rectangle 5"/>
          <p:cNvSpPr/>
          <p:nvPr/>
        </p:nvSpPr>
        <p:spPr>
          <a:xfrm>
            <a:off x="233083" y="190083"/>
            <a:ext cx="5780621" cy="830997"/>
          </a:xfrm>
          <a:prstGeom prst="rect">
            <a:avLst/>
          </a:prstGeom>
        </p:spPr>
        <p:txBody>
          <a:bodyPr wrap="none">
            <a:spAutoFit/>
          </a:bodyPr>
          <a:lstStyle/>
          <a:p>
            <a:r>
              <a:rPr lang="en-US" sz="4800" b="1" dirty="0">
                <a:solidFill>
                  <a:srgbClr val="035F76"/>
                </a:solidFill>
                <a:latin typeface="Franklin Gothic Book" panose="020B0503020102020204" pitchFamily="34" charset="0"/>
                <a:cs typeface="Helvetica" panose="020B0604020202020204" pitchFamily="34" charset="0"/>
              </a:rPr>
              <a:t>A WORKING POLITICS</a:t>
            </a:r>
            <a:endParaRPr lang="en-US" sz="4800" dirty="0">
              <a:solidFill>
                <a:srgbClr val="035F76"/>
              </a:solidFill>
            </a:endParaRPr>
          </a:p>
        </p:txBody>
      </p:sp>
    </p:spTree>
    <p:extLst>
      <p:ext uri="{BB962C8B-B14F-4D97-AF65-F5344CB8AC3E}">
        <p14:creationId xmlns:p14="http://schemas.microsoft.com/office/powerpoint/2010/main" val="157799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95800" y="1143000"/>
            <a:ext cx="4343400" cy="5170646"/>
          </a:xfrm>
          <a:prstGeom prst="rect">
            <a:avLst/>
          </a:prstGeom>
        </p:spPr>
        <p:txBody>
          <a:bodyPr wrap="square">
            <a:spAutoFit/>
          </a:bodyPr>
          <a:lstStyle/>
          <a:p>
            <a:pPr lvl="0">
              <a:defRPr/>
            </a:pPr>
            <a:r>
              <a:rPr lang="en-US" sz="3000" i="1" dirty="0">
                <a:solidFill>
                  <a:srgbClr val="C84C15"/>
                </a:solidFill>
                <a:latin typeface="Franklin Gothic Book" panose="020B0503020102020204" pitchFamily="34" charset="0"/>
              </a:rPr>
              <a:t>“I have learned how to persuade people with opposing beliefs. I am entirely grateful for this because I will spend the rest of my life working with people who may not agree with me. We all will. Which reminds me of another skill [GC] taught me…patience.”</a:t>
            </a:r>
            <a:endParaRPr lang="en-US" sz="3000" b="1" i="1" kern="0" dirty="0">
              <a:solidFill>
                <a:srgbClr val="C84C15"/>
              </a:solidFill>
              <a:latin typeface="Franklin Gothic Book" panose="020B0503020102020204" pitchFamily="34" charset="0"/>
              <a:cs typeface="Franklin Gothic Book"/>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97" y="1237577"/>
            <a:ext cx="3625954" cy="4754880"/>
          </a:xfrm>
          <a:prstGeom prst="rect">
            <a:avLst/>
          </a:prstGeom>
        </p:spPr>
      </p:pic>
      <p:sp>
        <p:nvSpPr>
          <p:cNvPr id="2" name="Rectangle 1"/>
          <p:cNvSpPr/>
          <p:nvPr/>
        </p:nvSpPr>
        <p:spPr>
          <a:xfrm>
            <a:off x="246529" y="6178474"/>
            <a:ext cx="3942490" cy="461665"/>
          </a:xfrm>
          <a:prstGeom prst="rect">
            <a:avLst/>
          </a:prstGeom>
        </p:spPr>
        <p:txBody>
          <a:bodyPr wrap="none">
            <a:spAutoFit/>
          </a:bodyPr>
          <a:lstStyle/>
          <a:p>
            <a:r>
              <a:rPr lang="en-US" sz="2400" b="1" dirty="0">
                <a:solidFill>
                  <a:srgbClr val="035F76"/>
                </a:solidFill>
                <a:latin typeface="Franklin Gothic Book" panose="020B0503020102020204" pitchFamily="34" charset="0"/>
                <a:cs typeface="Helvetica" panose="020B0604020202020204" pitchFamily="34" charset="0"/>
              </a:rPr>
              <a:t>Michael O’Keefe, GC Student</a:t>
            </a:r>
            <a:endParaRPr lang="en-US" sz="2400" dirty="0"/>
          </a:p>
        </p:txBody>
      </p:sp>
      <p:sp>
        <p:nvSpPr>
          <p:cNvPr id="6" name="Rectangle 5"/>
          <p:cNvSpPr/>
          <p:nvPr/>
        </p:nvSpPr>
        <p:spPr>
          <a:xfrm>
            <a:off x="233083" y="190083"/>
            <a:ext cx="7023333" cy="830997"/>
          </a:xfrm>
          <a:prstGeom prst="rect">
            <a:avLst/>
          </a:prstGeom>
        </p:spPr>
        <p:txBody>
          <a:bodyPr wrap="none">
            <a:spAutoFit/>
          </a:bodyPr>
          <a:lstStyle/>
          <a:p>
            <a:r>
              <a:rPr lang="en-US" sz="4800" b="1" dirty="0">
                <a:solidFill>
                  <a:srgbClr val="035F76"/>
                </a:solidFill>
                <a:latin typeface="Franklin Gothic Book" panose="020B0503020102020204" pitchFamily="34" charset="0"/>
                <a:cs typeface="Helvetica" panose="020B0604020202020204" pitchFamily="34" charset="0"/>
              </a:rPr>
              <a:t>CONSTRUCTIVE DIALOGUE</a:t>
            </a:r>
            <a:endParaRPr lang="en-US" sz="4800" dirty="0">
              <a:solidFill>
                <a:srgbClr val="035F76"/>
              </a:solidFill>
            </a:endParaRPr>
          </a:p>
        </p:txBody>
      </p:sp>
    </p:spTree>
    <p:extLst>
      <p:ext uri="{BB962C8B-B14F-4D97-AF65-F5344CB8AC3E}">
        <p14:creationId xmlns:p14="http://schemas.microsoft.com/office/powerpoint/2010/main" val="132879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0" y="152400"/>
            <a:ext cx="3472645" cy="6555641"/>
          </a:xfrm>
          <a:prstGeom prst="rect">
            <a:avLst/>
          </a:prstGeom>
        </p:spPr>
        <p:txBody>
          <a:bodyPr wrap="square">
            <a:spAutoFit/>
          </a:bodyPr>
          <a:lstStyle/>
          <a:p>
            <a:pPr lvl="0">
              <a:defRPr/>
            </a:pPr>
            <a:r>
              <a:rPr lang="en-US" sz="3000" i="1" dirty="0">
                <a:solidFill>
                  <a:srgbClr val="C84C15"/>
                </a:solidFill>
                <a:latin typeface="Franklin Gothic Book" panose="020B0503020102020204" pitchFamily="34" charset="0"/>
              </a:rPr>
              <a:t>“I never understood that my problems and the problems of my friends really mattered to the rest of society. </a:t>
            </a:r>
            <a:r>
              <a:rPr lang="en-US" sz="3000" b="1" i="1" dirty="0">
                <a:solidFill>
                  <a:srgbClr val="C84C15"/>
                </a:solidFill>
                <a:latin typeface="Franklin Gothic Book" panose="020B0503020102020204" pitchFamily="34" charset="0"/>
              </a:rPr>
              <a:t>I just assumed that nobody cared. </a:t>
            </a:r>
            <a:r>
              <a:rPr lang="en-US" sz="3000" i="1" dirty="0">
                <a:solidFill>
                  <a:srgbClr val="C84C15"/>
                </a:solidFill>
                <a:latin typeface="Franklin Gothic Book" panose="020B0503020102020204" pitchFamily="34" charset="0"/>
              </a:rPr>
              <a:t>Working with Generation Citizen made me realize that </a:t>
            </a:r>
            <a:r>
              <a:rPr lang="en-US" sz="3000" b="1" i="1" dirty="0">
                <a:solidFill>
                  <a:srgbClr val="C84C15"/>
                </a:solidFill>
                <a:latin typeface="Franklin Gothic Book" panose="020B0503020102020204" pitchFamily="34" charset="0"/>
              </a:rPr>
              <a:t>my opinion matters to people in power.”</a:t>
            </a:r>
            <a:endParaRPr lang="en-US" sz="3000" b="1" i="1" kern="0" dirty="0">
              <a:solidFill>
                <a:srgbClr val="C84C15"/>
              </a:solidFill>
              <a:latin typeface="Franklin Gothic Book" panose="020B0503020102020204" pitchFamily="34" charset="0"/>
              <a:cs typeface="Franklin Gothic Book"/>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9072" t="20001" r="12479" b="19156"/>
          <a:stretch/>
        </p:blipFill>
        <p:spPr>
          <a:xfrm>
            <a:off x="312922" y="1533320"/>
            <a:ext cx="4724400" cy="3955312"/>
          </a:xfrm>
          <a:prstGeom prst="rect">
            <a:avLst/>
          </a:prstGeom>
        </p:spPr>
      </p:pic>
      <p:sp>
        <p:nvSpPr>
          <p:cNvPr id="2" name="Rectangle 1"/>
          <p:cNvSpPr/>
          <p:nvPr/>
        </p:nvSpPr>
        <p:spPr>
          <a:xfrm>
            <a:off x="381000" y="5791200"/>
            <a:ext cx="4588244" cy="461665"/>
          </a:xfrm>
          <a:prstGeom prst="rect">
            <a:avLst/>
          </a:prstGeom>
        </p:spPr>
        <p:txBody>
          <a:bodyPr wrap="none">
            <a:spAutoFit/>
          </a:bodyPr>
          <a:lstStyle/>
          <a:p>
            <a:r>
              <a:rPr lang="en-US" sz="2400" b="1" dirty="0" err="1">
                <a:solidFill>
                  <a:srgbClr val="035F76"/>
                </a:solidFill>
                <a:latin typeface="Franklin Gothic Book" panose="020B0503020102020204" pitchFamily="34" charset="0"/>
                <a:cs typeface="Helvetica" panose="020B0604020202020204" pitchFamily="34" charset="0"/>
              </a:rPr>
              <a:t>De’Anthony</a:t>
            </a:r>
            <a:r>
              <a:rPr lang="en-US" sz="2400" b="1" dirty="0">
                <a:solidFill>
                  <a:srgbClr val="035F76"/>
                </a:solidFill>
                <a:latin typeface="Franklin Gothic Book" panose="020B0503020102020204" pitchFamily="34" charset="0"/>
                <a:cs typeface="Helvetica" panose="020B0604020202020204" pitchFamily="34" charset="0"/>
              </a:rPr>
              <a:t> Robinson, GC Student</a:t>
            </a:r>
            <a:endParaRPr lang="en-US" sz="2400" dirty="0">
              <a:solidFill>
                <a:srgbClr val="035F76"/>
              </a:solidFill>
            </a:endParaRPr>
          </a:p>
        </p:txBody>
      </p:sp>
      <p:sp>
        <p:nvSpPr>
          <p:cNvPr id="6" name="Rectangle 5"/>
          <p:cNvSpPr/>
          <p:nvPr/>
        </p:nvSpPr>
        <p:spPr>
          <a:xfrm>
            <a:off x="303957" y="304800"/>
            <a:ext cx="4498476" cy="830997"/>
          </a:xfrm>
          <a:prstGeom prst="rect">
            <a:avLst/>
          </a:prstGeom>
        </p:spPr>
        <p:txBody>
          <a:bodyPr wrap="none">
            <a:spAutoFit/>
          </a:bodyPr>
          <a:lstStyle/>
          <a:p>
            <a:r>
              <a:rPr lang="en-US" sz="4800" b="1" dirty="0">
                <a:solidFill>
                  <a:srgbClr val="035F76"/>
                </a:solidFill>
                <a:latin typeface="Franklin Gothic Book" panose="020B0503020102020204" pitchFamily="34" charset="0"/>
                <a:cs typeface="Helvetica" panose="020B0604020202020204" pitchFamily="34" charset="0"/>
              </a:rPr>
              <a:t>HOPE &amp; AGENCY</a:t>
            </a:r>
            <a:endParaRPr lang="en-US" sz="4800" dirty="0">
              <a:solidFill>
                <a:srgbClr val="035F76"/>
              </a:solidFill>
            </a:endParaRPr>
          </a:p>
        </p:txBody>
      </p:sp>
    </p:spTree>
    <p:extLst>
      <p:ext uri="{BB962C8B-B14F-4D97-AF65-F5344CB8AC3E}">
        <p14:creationId xmlns:p14="http://schemas.microsoft.com/office/powerpoint/2010/main" val="275516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4" y="32950"/>
            <a:ext cx="2547256" cy="1485900"/>
          </a:xfrm>
          <a:prstGeom prst="rect">
            <a:avLst/>
          </a:prstGeom>
        </p:spPr>
      </p:pic>
      <p:sp>
        <p:nvSpPr>
          <p:cNvPr id="4" name="TextBox 3"/>
          <p:cNvSpPr txBox="1"/>
          <p:nvPr/>
        </p:nvSpPr>
        <p:spPr>
          <a:xfrm>
            <a:off x="4539344" y="1660326"/>
            <a:ext cx="4114800" cy="3939540"/>
          </a:xfrm>
          <a:prstGeom prst="rect">
            <a:avLst/>
          </a:prstGeom>
          <a:noFill/>
        </p:spPr>
        <p:txBody>
          <a:bodyPr wrap="square" rtlCol="0">
            <a:spAutoFit/>
          </a:bodyPr>
          <a:lstStyle/>
          <a:p>
            <a:r>
              <a:rPr lang="en-US" sz="2500" i="1" dirty="0">
                <a:solidFill>
                  <a:srgbClr val="C84C15"/>
                </a:solidFill>
              </a:rPr>
              <a:t>“The youth are just as part of the community as anyone else, and </a:t>
            </a:r>
            <a:r>
              <a:rPr lang="en-US" sz="2500" b="1" i="1" dirty="0">
                <a:solidFill>
                  <a:srgbClr val="C84C15"/>
                </a:solidFill>
              </a:rPr>
              <a:t>we must participate and engage in political change. </a:t>
            </a:r>
            <a:r>
              <a:rPr lang="en-US" sz="2500" i="1" dirty="0">
                <a:solidFill>
                  <a:srgbClr val="C84C15"/>
                </a:solidFill>
              </a:rPr>
              <a:t>At the end of the day, we’re the future of Boston and the cities we each come from, and it’s important that we keep our communities thriving.”</a:t>
            </a:r>
            <a:endParaRPr lang="en-US" sz="2500" dirty="0">
              <a:solidFill>
                <a:srgbClr val="C84C15"/>
              </a:solidFill>
              <a:latin typeface="Franklin Gothic Book" panose="020B0503020102020204"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911" y="1660327"/>
            <a:ext cx="3721403" cy="3591154"/>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303957" y="304800"/>
            <a:ext cx="6021777" cy="830997"/>
          </a:xfrm>
          <a:prstGeom prst="rect">
            <a:avLst/>
          </a:prstGeom>
        </p:spPr>
        <p:txBody>
          <a:bodyPr wrap="none">
            <a:spAutoFit/>
          </a:bodyPr>
          <a:lstStyle/>
          <a:p>
            <a:r>
              <a:rPr lang="en-US" sz="4800" b="1" dirty="0">
                <a:solidFill>
                  <a:srgbClr val="035F76"/>
                </a:solidFill>
                <a:latin typeface="Franklin Gothic Book" panose="020B0503020102020204" pitchFamily="34" charset="0"/>
                <a:cs typeface="Helvetica" panose="020B0604020202020204" pitchFamily="34" charset="0"/>
              </a:rPr>
              <a:t>CIVIC RESPONSIBILITY</a:t>
            </a:r>
            <a:endParaRPr lang="en-US" sz="4800" dirty="0">
              <a:solidFill>
                <a:srgbClr val="035F76"/>
              </a:solidFill>
            </a:endParaRPr>
          </a:p>
        </p:txBody>
      </p:sp>
      <p:sp>
        <p:nvSpPr>
          <p:cNvPr id="9" name="Rectangle 8"/>
          <p:cNvSpPr/>
          <p:nvPr/>
        </p:nvSpPr>
        <p:spPr>
          <a:xfrm>
            <a:off x="572952" y="5486400"/>
            <a:ext cx="3369320" cy="461665"/>
          </a:xfrm>
          <a:prstGeom prst="rect">
            <a:avLst/>
          </a:prstGeom>
        </p:spPr>
        <p:txBody>
          <a:bodyPr wrap="none">
            <a:spAutoFit/>
          </a:bodyPr>
          <a:lstStyle/>
          <a:p>
            <a:r>
              <a:rPr lang="en-US" sz="2400" b="1" dirty="0">
                <a:solidFill>
                  <a:srgbClr val="035F76"/>
                </a:solidFill>
                <a:latin typeface="Franklin Gothic Book" panose="020B0503020102020204" pitchFamily="34" charset="0"/>
                <a:cs typeface="Helvetica" panose="020B0604020202020204" pitchFamily="34" charset="0"/>
              </a:rPr>
              <a:t>Brian Foster, GC Student</a:t>
            </a:r>
            <a:endParaRPr lang="en-US" sz="2400" dirty="0"/>
          </a:p>
        </p:txBody>
      </p:sp>
    </p:spTree>
    <p:extLst>
      <p:ext uri="{BB962C8B-B14F-4D97-AF65-F5344CB8AC3E}">
        <p14:creationId xmlns:p14="http://schemas.microsoft.com/office/powerpoint/2010/main" val="151731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TextBox 5"/>
          <p:cNvSpPr txBox="1"/>
          <p:nvPr/>
        </p:nvSpPr>
        <p:spPr>
          <a:xfrm>
            <a:off x="228600" y="76200"/>
            <a:ext cx="8299669" cy="830997"/>
          </a:xfrm>
          <a:prstGeom prst="rect">
            <a:avLst/>
          </a:prstGeom>
          <a:noFill/>
        </p:spPr>
        <p:txBody>
          <a:bodyPr wrap="square" rtlCol="0">
            <a:spAutoFit/>
          </a:bodyPr>
          <a:lstStyle/>
          <a:p>
            <a:r>
              <a:rPr lang="en-US" sz="4800" b="1" dirty="0">
                <a:solidFill>
                  <a:prstClr val="white"/>
                </a:solidFill>
                <a:latin typeface="Franklin Gothic Book"/>
                <a:cs typeface="Franklin Gothic Book"/>
              </a:rPr>
              <a:t>THANK YOU!</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 y="4495800"/>
            <a:ext cx="3281231" cy="2260404"/>
          </a:xfrm>
          <a:prstGeom prst="rect">
            <a:avLst/>
          </a:prstGeom>
        </p:spPr>
      </p:pic>
    </p:spTree>
    <p:extLst>
      <p:ext uri="{BB962C8B-B14F-4D97-AF65-F5344CB8AC3E}">
        <p14:creationId xmlns:p14="http://schemas.microsoft.com/office/powerpoint/2010/main" val="166537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p:cNvSpPr txBox="1"/>
          <p:nvPr/>
        </p:nvSpPr>
        <p:spPr>
          <a:xfrm>
            <a:off x="147518" y="95223"/>
            <a:ext cx="8996482" cy="830997"/>
          </a:xfrm>
          <a:prstGeom prst="rect">
            <a:avLst/>
          </a:prstGeom>
          <a:noFill/>
        </p:spPr>
        <p:txBody>
          <a:bodyPr wrap="square" rtlCol="0">
            <a:spAutoFit/>
          </a:bodyPr>
          <a:lstStyle/>
          <a:p>
            <a:r>
              <a:rPr lang="en-US" sz="4800" b="1" dirty="0">
                <a:solidFill>
                  <a:schemeClr val="bg1"/>
                </a:solidFill>
                <a:latin typeface="Franklin Gothic Book"/>
                <a:cs typeface="Franklin Gothic Book"/>
              </a:rPr>
              <a:t>About Generation Citizen</a:t>
            </a:r>
            <a:endParaRPr lang="en-US" sz="3600" b="1" i="1" dirty="0">
              <a:solidFill>
                <a:schemeClr val="bg1"/>
              </a:solidFill>
              <a:latin typeface="Franklin Gothic Book"/>
              <a:cs typeface="Franklin Gothic Book"/>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4114800"/>
            <a:ext cx="3281231" cy="2260404"/>
          </a:xfrm>
          <a:prstGeom prst="rect">
            <a:avLst/>
          </a:prstGeom>
        </p:spPr>
      </p:pic>
    </p:spTree>
    <p:extLst>
      <p:ext uri="{BB962C8B-B14F-4D97-AF65-F5344CB8AC3E}">
        <p14:creationId xmlns:p14="http://schemas.microsoft.com/office/powerpoint/2010/main" val="1872354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165" r="2820"/>
          <a:stretch/>
        </p:blipFill>
        <p:spPr>
          <a:xfrm>
            <a:off x="90132" y="1371600"/>
            <a:ext cx="8915400" cy="4831214"/>
          </a:xfrm>
          <a:prstGeom prst="rect">
            <a:avLst/>
          </a:prstGeom>
        </p:spPr>
      </p:pic>
      <p:sp>
        <p:nvSpPr>
          <p:cNvPr id="2" name="Slide Number Placeholder 1"/>
          <p:cNvSpPr>
            <a:spLocks noGrp="1"/>
          </p:cNvSpPr>
          <p:nvPr>
            <p:ph type="sldNum" sz="quarter" idx="12"/>
          </p:nvPr>
        </p:nvSpPr>
        <p:spPr/>
        <p:txBody>
          <a:bodyPr/>
          <a:lstStyle/>
          <a:p>
            <a:fld id="{12308933-A96C-4D6E-8630-01794E949A50}" type="slidenum">
              <a:rPr lang="en-US" smtClean="0"/>
              <a:pPr/>
              <a:t>4</a:t>
            </a:fld>
            <a:endParaRPr lang="en-US"/>
          </a:p>
        </p:txBody>
      </p:sp>
      <p:sp>
        <p:nvSpPr>
          <p:cNvPr id="5" name="Rectangle 4"/>
          <p:cNvSpPr/>
          <p:nvPr/>
        </p:nvSpPr>
        <p:spPr>
          <a:xfrm>
            <a:off x="65111" y="371503"/>
            <a:ext cx="9029700" cy="1138773"/>
          </a:xfrm>
          <a:prstGeom prst="rect">
            <a:avLst/>
          </a:prstGeom>
        </p:spPr>
        <p:txBody>
          <a:bodyPr wrap="square">
            <a:spAutoFit/>
          </a:bodyPr>
          <a:lstStyle/>
          <a:p>
            <a:pPr lvl="0"/>
            <a:r>
              <a:rPr lang="en-US" sz="3400" b="1" dirty="0">
                <a:solidFill>
                  <a:srgbClr val="C84C15"/>
                </a:solidFill>
                <a:latin typeface="Franklin Gothic Book"/>
                <a:cs typeface="Franklin Gothic Book"/>
              </a:rPr>
              <a:t>Americans Are Turning Away From Political Participation</a:t>
            </a:r>
          </a:p>
        </p:txBody>
      </p:sp>
    </p:spTree>
    <p:extLst>
      <p:ext uri="{BB962C8B-B14F-4D97-AF65-F5344CB8AC3E}">
        <p14:creationId xmlns:p14="http://schemas.microsoft.com/office/powerpoint/2010/main" val="366550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2308933-A96C-4D6E-8630-01794E949A50}" type="slidenum">
              <a:rPr lang="en-US" smtClean="0"/>
              <a:pPr/>
              <a:t>5</a:t>
            </a:fld>
            <a:endParaRPr lang="en-US"/>
          </a:p>
        </p:txBody>
      </p:sp>
      <p:sp>
        <p:nvSpPr>
          <p:cNvPr id="6" name="Rectangle 5"/>
          <p:cNvSpPr/>
          <p:nvPr/>
        </p:nvSpPr>
        <p:spPr>
          <a:xfrm>
            <a:off x="0" y="5648455"/>
            <a:ext cx="9094811" cy="769441"/>
          </a:xfrm>
          <a:prstGeom prst="rect">
            <a:avLst/>
          </a:prstGeom>
          <a:solidFill>
            <a:schemeClr val="bg1"/>
          </a:solidFill>
        </p:spPr>
        <p:txBody>
          <a:bodyPr wrap="square">
            <a:spAutoFit/>
          </a:bodyPr>
          <a:lstStyle/>
          <a:p>
            <a:pPr algn="ctr"/>
            <a:r>
              <a:rPr lang="en-US" sz="2200" dirty="0">
                <a:solidFill>
                  <a:srgbClr val="035F76"/>
                </a:solidFill>
                <a:latin typeface="Franklin Gothic Book" panose="020B0503020102020204" pitchFamily="34" charset="0"/>
                <a:cs typeface="Helvetica" pitchFamily="34" charset="0"/>
              </a:rPr>
              <a:t>Young people care about social change (half of millennials regularly volunteer) but they do not see </a:t>
            </a:r>
            <a:r>
              <a:rPr lang="en-US" sz="2200" i="1" dirty="0">
                <a:solidFill>
                  <a:srgbClr val="035F76"/>
                </a:solidFill>
                <a:latin typeface="Franklin Gothic Book" panose="020B0503020102020204" pitchFamily="34" charset="0"/>
                <a:cs typeface="Helvetica" pitchFamily="34" charset="0"/>
              </a:rPr>
              <a:t>political action </a:t>
            </a:r>
            <a:r>
              <a:rPr lang="en-US" sz="2200" dirty="0">
                <a:solidFill>
                  <a:srgbClr val="035F76"/>
                </a:solidFill>
                <a:latin typeface="Franklin Gothic Book" panose="020B0503020102020204" pitchFamily="34" charset="0"/>
                <a:cs typeface="Helvetica" pitchFamily="34" charset="0"/>
              </a:rPr>
              <a:t>as a way to make change</a:t>
            </a:r>
          </a:p>
        </p:txBody>
      </p:sp>
      <p:pic>
        <p:nvPicPr>
          <p:cNvPr id="10" name="Picture 9" descr="Screen Shot 2016-06-06 at 3.00.22 PM.png"/>
          <p:cNvPicPr>
            <a:picLocks noChangeAspect="1"/>
          </p:cNvPicPr>
          <p:nvPr/>
        </p:nvPicPr>
        <p:blipFill rotWithShape="1">
          <a:blip r:embed="rId3">
            <a:extLst>
              <a:ext uri="{28A0092B-C50C-407E-A947-70E740481C1C}">
                <a14:useLocalDpi xmlns:a14="http://schemas.microsoft.com/office/drawing/2010/main" val="0"/>
              </a:ext>
            </a:extLst>
          </a:blip>
          <a:srcRect l="3287" t="10548" r="3657" b="4065"/>
          <a:stretch/>
        </p:blipFill>
        <p:spPr>
          <a:xfrm>
            <a:off x="762000" y="1734131"/>
            <a:ext cx="7239000" cy="3769430"/>
          </a:xfrm>
          <a:prstGeom prst="rect">
            <a:avLst/>
          </a:prstGeom>
        </p:spPr>
      </p:pic>
      <p:sp>
        <p:nvSpPr>
          <p:cNvPr id="7" name="Title 1"/>
          <p:cNvSpPr txBox="1">
            <a:spLocks/>
          </p:cNvSpPr>
          <p:nvPr/>
        </p:nvSpPr>
        <p:spPr>
          <a:xfrm>
            <a:off x="228600" y="0"/>
            <a:ext cx="8382000" cy="1219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Franklin Gothic Book"/>
                <a:ea typeface="+mj-ea"/>
                <a:cs typeface="Franklin Gothic Book"/>
              </a:defRPr>
            </a:lvl1pPr>
          </a:lstStyle>
          <a:p>
            <a:pPr algn="l"/>
            <a:r>
              <a:rPr lang="en-US" sz="3100" b="1" cap="all" dirty="0">
                <a:solidFill>
                  <a:srgbClr val="035F76"/>
                </a:solidFill>
                <a:latin typeface="Helvetica"/>
                <a:cs typeface="Helvetica"/>
              </a:rPr>
              <a:t>Especially…</a:t>
            </a:r>
            <a:endParaRPr lang="en-US" sz="3100" b="1" cap="all" dirty="0">
              <a:solidFill>
                <a:srgbClr val="786A65"/>
              </a:solidFill>
              <a:latin typeface="Helvetica"/>
              <a:cs typeface="Helvetica"/>
            </a:endParaRPr>
          </a:p>
        </p:txBody>
      </p:sp>
    </p:spTree>
    <p:extLst>
      <p:ext uri="{BB962C8B-B14F-4D97-AF65-F5344CB8AC3E}">
        <p14:creationId xmlns:p14="http://schemas.microsoft.com/office/powerpoint/2010/main" val="125642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28600" y="0"/>
            <a:ext cx="8382000" cy="1219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Franklin Gothic Book"/>
                <a:ea typeface="+mj-ea"/>
                <a:cs typeface="Franklin Gothic Book"/>
              </a:defRPr>
            </a:lvl1pPr>
          </a:lstStyle>
          <a:p>
            <a:pPr algn="l"/>
            <a:r>
              <a:rPr lang="en-US" sz="3100" b="1" cap="all" dirty="0">
                <a:solidFill>
                  <a:srgbClr val="035F76"/>
                </a:solidFill>
                <a:latin typeface="Helvetica"/>
                <a:cs typeface="Helvetica"/>
              </a:rPr>
              <a:t>Especially…</a:t>
            </a:r>
            <a:endParaRPr lang="en-US" sz="3100" b="1" cap="all" dirty="0">
              <a:solidFill>
                <a:srgbClr val="786A65"/>
              </a:solidFill>
              <a:latin typeface="Helvetica"/>
              <a:cs typeface="Helvetica"/>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1"/>
            <a:ext cx="1371600" cy="800100"/>
          </a:xfrm>
          <a:prstGeom prst="rect">
            <a:avLst/>
          </a:prstGeom>
        </p:spPr>
      </p:pic>
      <p:pic>
        <p:nvPicPr>
          <p:cNvPr id="2" name="Picture 1"/>
          <p:cNvPicPr>
            <a:picLocks noChangeAspect="1"/>
          </p:cNvPicPr>
          <p:nvPr/>
        </p:nvPicPr>
        <p:blipFill>
          <a:blip r:embed="rId4"/>
          <a:stretch>
            <a:fillRect/>
          </a:stretch>
        </p:blipFill>
        <p:spPr>
          <a:xfrm>
            <a:off x="457200" y="1107861"/>
            <a:ext cx="8153400" cy="5742118"/>
          </a:xfrm>
          <a:prstGeom prst="rect">
            <a:avLst/>
          </a:prstGeom>
          <a:ln w="57150" cmpd="sng">
            <a:solidFill>
              <a:srgbClr val="FFFF00"/>
            </a:solidFill>
          </a:ln>
        </p:spPr>
      </p:pic>
    </p:spTree>
    <p:extLst>
      <p:ext uri="{BB962C8B-B14F-4D97-AF65-F5344CB8AC3E}">
        <p14:creationId xmlns:p14="http://schemas.microsoft.com/office/powerpoint/2010/main" val="203461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04800" y="71922"/>
            <a:ext cx="8382000"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Franklin Gothic Book"/>
                <a:ea typeface="+mj-ea"/>
                <a:cs typeface="Franklin Gothic Book"/>
              </a:defRPr>
            </a:lvl1pPr>
          </a:lstStyle>
          <a:p>
            <a:pPr algn="l"/>
            <a:r>
              <a:rPr lang="en-US" sz="3100" b="1" cap="all" dirty="0">
                <a:solidFill>
                  <a:srgbClr val="035F76"/>
                </a:solidFill>
                <a:latin typeface="Helvetica"/>
                <a:cs typeface="Helvetica"/>
              </a:rPr>
              <a:t>A VICIOUS CYCLE</a:t>
            </a:r>
            <a:endParaRPr lang="en-US" sz="3100" b="1" cap="all" dirty="0">
              <a:solidFill>
                <a:srgbClr val="786A65"/>
              </a:solidFill>
              <a:latin typeface="Helvetica"/>
              <a:cs typeface="Helvetica"/>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1"/>
            <a:ext cx="1371600" cy="800100"/>
          </a:xfrm>
          <a:prstGeom prst="rect">
            <a:avLst/>
          </a:prstGeom>
        </p:spPr>
      </p:pic>
      <p:graphicFrame>
        <p:nvGraphicFramePr>
          <p:cNvPr id="6" name="Diagram 5"/>
          <p:cNvGraphicFramePr/>
          <p:nvPr>
            <p:extLst>
              <p:ext uri="{D42A27DB-BD31-4B8C-83A1-F6EECF244321}">
                <p14:modId xmlns:p14="http://schemas.microsoft.com/office/powerpoint/2010/main" val="3959309711"/>
              </p:ext>
            </p:extLst>
          </p:nvPr>
        </p:nvGraphicFramePr>
        <p:xfrm>
          <a:off x="457200" y="1295400"/>
          <a:ext cx="8229600" cy="533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3867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06514"/>
            <a:ext cx="5806526" cy="615553"/>
          </a:xfrm>
          <a:prstGeom prst="rect">
            <a:avLst/>
          </a:prstGeom>
        </p:spPr>
        <p:txBody>
          <a:bodyPr wrap="none">
            <a:spAutoFit/>
          </a:bodyPr>
          <a:lstStyle/>
          <a:p>
            <a:r>
              <a:rPr lang="en-US" sz="3400" b="1" dirty="0">
                <a:solidFill>
                  <a:srgbClr val="C84C15"/>
                </a:solidFill>
                <a:latin typeface="Franklin Gothic Book"/>
                <a:cs typeface="Franklin Gothic Book"/>
              </a:rPr>
              <a:t>The Problem Starts in Schools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744" y="32950"/>
            <a:ext cx="2547256" cy="1485900"/>
          </a:xfrm>
          <a:prstGeom prst="rect">
            <a:avLst/>
          </a:prstGeom>
        </p:spPr>
      </p:pic>
      <p:sp>
        <p:nvSpPr>
          <p:cNvPr id="4" name="TextBox 3"/>
          <p:cNvSpPr txBox="1"/>
          <p:nvPr/>
        </p:nvSpPr>
        <p:spPr>
          <a:xfrm>
            <a:off x="228600" y="1596995"/>
            <a:ext cx="8534400" cy="3801041"/>
          </a:xfrm>
          <a:prstGeom prst="rect">
            <a:avLst/>
          </a:prstGeom>
          <a:noFill/>
        </p:spPr>
        <p:txBody>
          <a:bodyPr wrap="square" rtlCol="0">
            <a:spAutoFit/>
          </a:bodyPr>
          <a:lstStyle/>
          <a:p>
            <a:r>
              <a:rPr lang="en-US" sz="2600" b="1" dirty="0">
                <a:solidFill>
                  <a:srgbClr val="035F76"/>
                </a:solidFill>
                <a:latin typeface="Franklin Gothic Book" panose="020B0503020102020204" pitchFamily="34" charset="0"/>
                <a:cs typeface="Helvetica" panose="020B0604020202020204" pitchFamily="34" charset="0"/>
              </a:rPr>
              <a:t>Civics has been pushed out of the curriculum, which means we are no longer taught how to be effective citizens.</a:t>
            </a:r>
          </a:p>
          <a:p>
            <a:r>
              <a:rPr lang="en-US" sz="1400" b="1" i="1" dirty="0">
                <a:solidFill>
                  <a:srgbClr val="035F76"/>
                </a:solidFill>
                <a:latin typeface="Franklin Gothic Book" panose="020B0503020102020204" pitchFamily="34" charset="0"/>
                <a:cs typeface="Helvetica" panose="020B0604020202020204" pitchFamily="34" charset="0"/>
              </a:rPr>
              <a:t>The National Assessment for Educational Progress indicates that only 23% of 8</a:t>
            </a:r>
            <a:r>
              <a:rPr lang="en-US" sz="1400" b="1" i="1" baseline="30000" dirty="0">
                <a:solidFill>
                  <a:srgbClr val="035F76"/>
                </a:solidFill>
                <a:latin typeface="Franklin Gothic Book" panose="020B0503020102020204" pitchFamily="34" charset="0"/>
                <a:cs typeface="Helvetica" panose="020B0604020202020204" pitchFamily="34" charset="0"/>
              </a:rPr>
              <a:t>th</a:t>
            </a:r>
            <a:r>
              <a:rPr lang="en-US" sz="1400" b="1" i="1" dirty="0">
                <a:solidFill>
                  <a:srgbClr val="035F76"/>
                </a:solidFill>
                <a:latin typeface="Franklin Gothic Book" panose="020B0503020102020204" pitchFamily="34" charset="0"/>
                <a:cs typeface="Helvetica" panose="020B0604020202020204" pitchFamily="34" charset="0"/>
              </a:rPr>
              <a:t> graders are proficient in civics – the worst result for any subject besides history.</a:t>
            </a:r>
          </a:p>
          <a:p>
            <a:endParaRPr lang="en-US" sz="2600" b="1" dirty="0">
              <a:solidFill>
                <a:srgbClr val="035F76"/>
              </a:solidFill>
              <a:latin typeface="Franklin Gothic Book" panose="020B0503020102020204" pitchFamily="34" charset="0"/>
              <a:cs typeface="Helvetica" panose="020B0604020202020204" pitchFamily="34" charset="0"/>
            </a:endParaRPr>
          </a:p>
          <a:p>
            <a:r>
              <a:rPr lang="en-US" sz="2600" b="1" dirty="0">
                <a:solidFill>
                  <a:srgbClr val="035F76"/>
                </a:solidFill>
                <a:latin typeface="Franklin Gothic Book" panose="020B0503020102020204" pitchFamily="34" charset="0"/>
                <a:cs typeface="Helvetica" panose="020B0604020202020204" pitchFamily="34" charset="0"/>
              </a:rPr>
              <a:t>If civics is taught, it typically involves rote memorization and not experiential learning, which is ineffective!</a:t>
            </a:r>
          </a:p>
          <a:p>
            <a:r>
              <a:rPr lang="en-US" sz="1400" b="1" i="1" dirty="0">
                <a:solidFill>
                  <a:srgbClr val="035F76"/>
                </a:solidFill>
                <a:latin typeface="Franklin Gothic Book" panose="020B0503020102020204" pitchFamily="34" charset="0"/>
              </a:rPr>
              <a:t>Nearly </a:t>
            </a:r>
            <a:r>
              <a:rPr lang="en-US" sz="1400" b="1" i="1" dirty="0">
                <a:solidFill>
                  <a:srgbClr val="035F76"/>
                </a:solidFill>
                <a:latin typeface="Franklin Gothic Book" panose="020B0503020102020204" pitchFamily="34" charset="0"/>
                <a:cs typeface="Georgia"/>
              </a:rPr>
              <a:t>70% </a:t>
            </a:r>
            <a:r>
              <a:rPr lang="en-US" sz="1400" b="1" i="1" dirty="0">
                <a:solidFill>
                  <a:srgbClr val="035F76"/>
                </a:solidFill>
                <a:latin typeface="Franklin Gothic Book" panose="020B0503020102020204" pitchFamily="34" charset="0"/>
              </a:rPr>
              <a:t>of students never write letters to newspapers or otherwise express their opinions in a public way. Less than </a:t>
            </a:r>
            <a:r>
              <a:rPr lang="en-US" sz="1400" b="1" i="1" dirty="0">
                <a:solidFill>
                  <a:srgbClr val="035F76"/>
                </a:solidFill>
                <a:latin typeface="Franklin Gothic Book" panose="020B0503020102020204" pitchFamily="34" charset="0"/>
                <a:cs typeface="Georgia"/>
              </a:rPr>
              <a:t>20% </a:t>
            </a:r>
            <a:r>
              <a:rPr lang="en-US" sz="1400" b="1" i="1" dirty="0">
                <a:solidFill>
                  <a:srgbClr val="035F76"/>
                </a:solidFill>
                <a:latin typeface="Franklin Gothic Book" panose="020B0503020102020204" pitchFamily="34" charset="0"/>
              </a:rPr>
              <a:t>of 4</a:t>
            </a:r>
            <a:r>
              <a:rPr lang="en-US" sz="1400" b="1" i="1" baseline="30000" dirty="0">
                <a:solidFill>
                  <a:srgbClr val="035F76"/>
                </a:solidFill>
                <a:latin typeface="Franklin Gothic Book" panose="020B0503020102020204" pitchFamily="34" charset="0"/>
              </a:rPr>
              <a:t>th</a:t>
            </a:r>
            <a:r>
              <a:rPr lang="en-US" sz="1400" b="1" i="1" dirty="0">
                <a:solidFill>
                  <a:srgbClr val="035F76"/>
                </a:solidFill>
                <a:latin typeface="Franklin Gothic Book" panose="020B0503020102020204" pitchFamily="34" charset="0"/>
              </a:rPr>
              <a:t> or 8</a:t>
            </a:r>
            <a:r>
              <a:rPr lang="en-US" sz="1400" b="1" i="1" baseline="30000" dirty="0">
                <a:solidFill>
                  <a:srgbClr val="035F76"/>
                </a:solidFill>
                <a:latin typeface="Franklin Gothic Book" panose="020B0503020102020204" pitchFamily="34" charset="0"/>
              </a:rPr>
              <a:t>th</a:t>
            </a:r>
            <a:r>
              <a:rPr lang="en-US" sz="1400" b="1" i="1" dirty="0">
                <a:solidFill>
                  <a:srgbClr val="035F76"/>
                </a:solidFill>
                <a:latin typeface="Franklin Gothic Book" panose="020B0503020102020204" pitchFamily="34" charset="0"/>
              </a:rPr>
              <a:t> grade teachers organize visits from members of the community, or report that their students participate in community projects. </a:t>
            </a:r>
            <a:endParaRPr lang="en-US" sz="1400" b="1" i="1" dirty="0">
              <a:solidFill>
                <a:srgbClr val="035F76"/>
              </a:solidFill>
              <a:latin typeface="Franklin Gothic Book" panose="020B0503020102020204" pitchFamily="34" charset="0"/>
              <a:cs typeface="Arial"/>
            </a:endParaRPr>
          </a:p>
          <a:p>
            <a:endParaRPr lang="en-US" sz="2600" b="1" dirty="0">
              <a:solidFill>
                <a:srgbClr val="035F76"/>
              </a:solidFill>
              <a:latin typeface="Franklin Gothic Book" panose="020B0503020102020204" pitchFamily="34" charset="0"/>
              <a:cs typeface="Helvetica" panose="020B0604020202020204" pitchFamily="34" charset="0"/>
            </a:endParaRPr>
          </a:p>
          <a:p>
            <a:endParaRPr lang="en-US" sz="1000" i="1" dirty="0">
              <a:solidFill>
                <a:srgbClr val="035F76"/>
              </a:solidFill>
              <a:latin typeface="Franklin Gothic Book" panose="020B0503020102020204" pitchFamily="34" charset="0"/>
              <a:cs typeface="Helvetica" panose="020B0604020202020204" pitchFamily="34" charset="0"/>
            </a:endParaRPr>
          </a:p>
          <a:p>
            <a:endParaRPr lang="en-US" sz="500" i="1" dirty="0">
              <a:solidFill>
                <a:srgbClr val="035F76"/>
              </a:solidFill>
              <a:latin typeface="Franklin Gothic Book" panose="020B0503020102020204" pitchFamily="34" charset="0"/>
              <a:cs typeface="Helvetica" panose="020B0604020202020204" pitchFamily="34" charset="0"/>
            </a:endParaRPr>
          </a:p>
        </p:txBody>
      </p:sp>
      <p:sp>
        <p:nvSpPr>
          <p:cNvPr id="2" name="Slide Number Placeholder 1"/>
          <p:cNvSpPr>
            <a:spLocks noGrp="1"/>
          </p:cNvSpPr>
          <p:nvPr>
            <p:ph type="sldNum" sz="quarter" idx="12"/>
          </p:nvPr>
        </p:nvSpPr>
        <p:spPr/>
        <p:txBody>
          <a:bodyPr/>
          <a:lstStyle/>
          <a:p>
            <a:fld id="{12308933-A96C-4D6E-8630-01794E949A50}" type="slidenum">
              <a:rPr lang="en-US" smtClean="0"/>
              <a:pPr/>
              <a:t>8</a:t>
            </a:fld>
            <a:endParaRPr lang="en-US"/>
          </a:p>
        </p:txBody>
      </p:sp>
    </p:spTree>
    <p:extLst>
      <p:ext uri="{BB962C8B-B14F-4D97-AF65-F5344CB8AC3E}">
        <p14:creationId xmlns:p14="http://schemas.microsoft.com/office/powerpoint/2010/main" val="18131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06514"/>
            <a:ext cx="5806526" cy="615553"/>
          </a:xfrm>
          <a:prstGeom prst="rect">
            <a:avLst/>
          </a:prstGeom>
        </p:spPr>
        <p:txBody>
          <a:bodyPr wrap="none">
            <a:spAutoFit/>
          </a:bodyPr>
          <a:lstStyle/>
          <a:p>
            <a:r>
              <a:rPr lang="en-US" sz="3400" b="1" dirty="0">
                <a:solidFill>
                  <a:srgbClr val="C84C15"/>
                </a:solidFill>
                <a:latin typeface="Franklin Gothic Book"/>
                <a:cs typeface="Franklin Gothic Book"/>
              </a:rPr>
              <a:t>The Problem Starts in Schools</a:t>
            </a:r>
          </a:p>
        </p:txBody>
      </p:sp>
      <p:sp>
        <p:nvSpPr>
          <p:cNvPr id="4" name="TextBox 3"/>
          <p:cNvSpPr txBox="1"/>
          <p:nvPr/>
        </p:nvSpPr>
        <p:spPr>
          <a:xfrm>
            <a:off x="252046" y="820985"/>
            <a:ext cx="8534400" cy="1923604"/>
          </a:xfrm>
          <a:prstGeom prst="rect">
            <a:avLst/>
          </a:prstGeom>
          <a:noFill/>
        </p:spPr>
        <p:txBody>
          <a:bodyPr wrap="square" rtlCol="0">
            <a:spAutoFit/>
          </a:bodyPr>
          <a:lstStyle/>
          <a:p>
            <a:r>
              <a:rPr lang="en-US" sz="2600" b="1" dirty="0">
                <a:solidFill>
                  <a:srgbClr val="035F76"/>
                </a:solidFill>
                <a:latin typeface="Franklin Gothic Book" panose="020B0503020102020204" pitchFamily="34" charset="0"/>
                <a:cs typeface="Helvetica" panose="020B0604020202020204" pitchFamily="34" charset="0"/>
              </a:rPr>
              <a:t>Civics education is unequal: low-income students are least likely to experience effective civics (and are, relatedly, least likely to vote or engage politically).</a:t>
            </a:r>
          </a:p>
          <a:p>
            <a:endParaRPr lang="en-US" sz="2600" b="1" dirty="0">
              <a:solidFill>
                <a:srgbClr val="035F76"/>
              </a:solidFill>
              <a:latin typeface="Franklin Gothic Book" panose="020B0503020102020204" pitchFamily="34" charset="0"/>
              <a:cs typeface="Helvetica" panose="020B0604020202020204" pitchFamily="34" charset="0"/>
            </a:endParaRPr>
          </a:p>
          <a:p>
            <a:endParaRPr lang="en-US" sz="1000" i="1" dirty="0">
              <a:solidFill>
                <a:srgbClr val="035F76"/>
              </a:solidFill>
              <a:latin typeface="Franklin Gothic Book" panose="020B0503020102020204" pitchFamily="34" charset="0"/>
              <a:cs typeface="Helvetica" panose="020B0604020202020204" pitchFamily="34" charset="0"/>
            </a:endParaRPr>
          </a:p>
          <a:p>
            <a:endParaRPr lang="en-US" sz="500" i="1" dirty="0">
              <a:solidFill>
                <a:srgbClr val="035F76"/>
              </a:solidFill>
              <a:latin typeface="Franklin Gothic Book" panose="020B0503020102020204" pitchFamily="34" charset="0"/>
              <a:cs typeface="Helvetica" panose="020B0604020202020204" pitchFamily="34" charset="0"/>
            </a:endParaRPr>
          </a:p>
        </p:txBody>
      </p:sp>
      <p:sp>
        <p:nvSpPr>
          <p:cNvPr id="2" name="Slide Number Placeholder 1"/>
          <p:cNvSpPr>
            <a:spLocks noGrp="1"/>
          </p:cNvSpPr>
          <p:nvPr>
            <p:ph type="sldNum" sz="quarter" idx="12"/>
          </p:nvPr>
        </p:nvSpPr>
        <p:spPr/>
        <p:txBody>
          <a:bodyPr/>
          <a:lstStyle/>
          <a:p>
            <a:fld id="{12308933-A96C-4D6E-8630-01794E949A50}" type="slidenum">
              <a:rPr lang="en-US" smtClean="0"/>
              <a:pPr/>
              <a:t>9</a:t>
            </a:fld>
            <a:endParaRPr lang="en-US"/>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47828"/>
            <a:ext cx="5105400" cy="4572000"/>
          </a:xfrm>
          <a:prstGeom prst="rect">
            <a:avLst/>
          </a:prstGeom>
          <a:noFill/>
          <a:ln>
            <a:noFill/>
          </a:ln>
        </p:spPr>
      </p:pic>
    </p:spTree>
    <p:extLst>
      <p:ext uri="{BB962C8B-B14F-4D97-AF65-F5344CB8AC3E}">
        <p14:creationId xmlns:p14="http://schemas.microsoft.com/office/powerpoint/2010/main" val="71160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15736</TotalTime>
  <Words>1679</Words>
  <Application>Microsoft Office PowerPoint</Application>
  <PresentationFormat>On-screen Show (4:3)</PresentationFormat>
  <Paragraphs>184</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Franklin Gothic Book</vt:lpstr>
      <vt:lpstr>Georgia</vt:lpstr>
      <vt:lpstr>Helvetica</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Timeline of the Generation Citizen Classroom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Civic Skills</vt:lpstr>
      <vt:lpstr>Civic Knowledge</vt:lpstr>
      <vt:lpstr>Civic Motivation</vt:lpstr>
      <vt:lpstr>Community Impact</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dc:creator>
  <cp:lastModifiedBy>Gillian Pressman</cp:lastModifiedBy>
  <cp:revision>426</cp:revision>
  <cp:lastPrinted>2015-10-05T13:13:55Z</cp:lastPrinted>
  <dcterms:created xsi:type="dcterms:W3CDTF">2013-04-15T23:16:26Z</dcterms:created>
  <dcterms:modified xsi:type="dcterms:W3CDTF">2017-04-19T18:14:55Z</dcterms:modified>
</cp:coreProperties>
</file>